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67" r:id="rId2"/>
    <p:sldMasterId id="2147483680" r:id="rId3"/>
  </p:sldMasterIdLst>
  <p:notesMasterIdLst>
    <p:notesMasterId r:id="rId45"/>
  </p:notesMasterIdLst>
  <p:sldIdLst>
    <p:sldId id="256" r:id="rId4"/>
    <p:sldId id="372" r:id="rId5"/>
    <p:sldId id="390" r:id="rId6"/>
    <p:sldId id="387" r:id="rId7"/>
    <p:sldId id="417" r:id="rId8"/>
    <p:sldId id="393" r:id="rId9"/>
    <p:sldId id="400" r:id="rId10"/>
    <p:sldId id="401" r:id="rId11"/>
    <p:sldId id="403" r:id="rId12"/>
    <p:sldId id="392" r:id="rId13"/>
    <p:sldId id="418" r:id="rId14"/>
    <p:sldId id="419" r:id="rId15"/>
    <p:sldId id="420" r:id="rId16"/>
    <p:sldId id="394" r:id="rId17"/>
    <p:sldId id="421" r:id="rId18"/>
    <p:sldId id="423" r:id="rId19"/>
    <p:sldId id="391" r:id="rId20"/>
    <p:sldId id="38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6" r:id="rId42"/>
    <p:sldId id="399" r:id="rId43"/>
    <p:sldId id="289" r:id="rId44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713" autoAdjust="0"/>
  </p:normalViewPr>
  <p:slideViewPr>
    <p:cSldViewPr>
      <p:cViewPr varScale="1">
        <p:scale>
          <a:sx n="99" d="100"/>
          <a:sy n="99" d="100"/>
        </p:scale>
        <p:origin x="1386" y="7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82296664113064"/>
          <c:y val="3.893423054458181E-2"/>
          <c:w val="0.87848013153172877"/>
          <c:h val="0.728174100196856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9292024361875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83-4D4C-891C-6EC3EECB91C5}"/>
                </c:ext>
              </c:extLst>
            </c:dLbl>
            <c:dLbl>
              <c:idx val="1"/>
              <c:layout>
                <c:manualLayout>
                  <c:x val="8.080751522617196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683-4D4C-891C-6EC3EECB91C5}"/>
                </c:ext>
              </c:extLst>
            </c:dLbl>
            <c:dLbl>
              <c:idx val="2"/>
              <c:layout>
                <c:manualLayout>
                  <c:x val="1.4545352740711032E-2"/>
                  <c:y val="7.305884938256638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683-4D4C-891C-6EC3EECB91C5}"/>
                </c:ext>
              </c:extLst>
            </c:dLbl>
            <c:dLbl>
              <c:idx val="3"/>
              <c:layout>
                <c:manualLayout>
                  <c:x val="9.69690182714066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683-4D4C-891C-6EC3EECB91C5}"/>
                </c:ext>
              </c:extLst>
            </c:dLbl>
            <c:dLbl>
              <c:idx val="4"/>
              <c:layout>
                <c:manualLayout>
                  <c:x val="1.616150304523444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683-4D4C-891C-6EC3EECB9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0.0</c:formatCode>
                <c:ptCount val="5"/>
                <c:pt idx="0">
                  <c:v>79.8</c:v>
                </c:pt>
                <c:pt idx="1">
                  <c:v>246.3</c:v>
                </c:pt>
                <c:pt idx="2">
                  <c:v>271.7</c:v>
                </c:pt>
                <c:pt idx="3">
                  <c:v>271.3</c:v>
                </c:pt>
                <c:pt idx="4">
                  <c:v>272.5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83-4D4C-891C-6EC3EECB91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489366140528905E-2"/>
                  <c:y val="-9.6707781600254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83-4D4C-891C-6EC3EECB91C5}"/>
                </c:ext>
              </c:extLst>
            </c:dLbl>
            <c:dLbl>
              <c:idx val="1"/>
              <c:layout>
                <c:manualLayout>
                  <c:x val="9.6969018271406623E-3"/>
                  <c:y val="-2.43529497941887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175,8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683-4D4C-891C-6EC3EECB91C5}"/>
                </c:ext>
              </c:extLst>
            </c:dLbl>
            <c:dLbl>
              <c:idx val="2"/>
              <c:layout>
                <c:manualLayout>
                  <c:x val="1.45453527407110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683-4D4C-891C-6EC3EECB91C5}"/>
                </c:ext>
              </c:extLst>
            </c:dLbl>
            <c:dLbl>
              <c:idx val="3"/>
              <c:layout>
                <c:manualLayout>
                  <c:x val="9.6969018271406623E-3"/>
                  <c:y val="-2.43529497941892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683-4D4C-891C-6EC3EECB91C5}"/>
                </c:ext>
              </c:extLst>
            </c:dLbl>
            <c:dLbl>
              <c:idx val="4"/>
              <c:layout>
                <c:manualLayout>
                  <c:x val="6.4646012180937691E-3"/>
                  <c:y val="4.464655886182214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154,0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683-4D4C-891C-6EC3EECB9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Лист1!$B$3:$F$3</c:f>
              <c:numCache>
                <c:formatCode>0.0</c:formatCode>
                <c:ptCount val="5"/>
                <c:pt idx="0">
                  <c:v>172.1</c:v>
                </c:pt>
                <c:pt idx="1">
                  <c:v>393.8</c:v>
                </c:pt>
                <c:pt idx="2">
                  <c:v>311.5</c:v>
                </c:pt>
                <c:pt idx="3">
                  <c:v>206.4</c:v>
                </c:pt>
                <c:pt idx="4">
                  <c:v>206.3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83-4D4C-891C-6EC3EECB9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gapDepth val="75"/>
        <c:shape val="cylinder"/>
        <c:axId val="157880704"/>
        <c:axId val="157882240"/>
        <c:axId val="0"/>
      </c:bar3DChart>
      <c:catAx>
        <c:axId val="157880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882240"/>
        <c:crosses val="autoZero"/>
        <c:auto val="1"/>
        <c:lblAlgn val="ctr"/>
        <c:lblOffset val="100"/>
        <c:noMultiLvlLbl val="0"/>
      </c:catAx>
      <c:valAx>
        <c:axId val="1578822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578807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38449940448801"/>
          <c:y val="0"/>
          <c:w val="0.81219799119548264"/>
          <c:h val="0.823903895848538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BF3C-46AC-AAFE-99C3557CA19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Физическая культура</c:v>
                </c:pt>
                <c:pt idx="1">
                  <c:v>Массовый спорт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8.5940759999999994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C-46AC-AAFE-99C3557CA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0017194098784677"/>
          <c:y val="0.77981282142466335"/>
          <c:w val="0.65747731309924162"/>
          <c:h val="9.6836360652150122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1930639821682"/>
          <c:y val="1.7999690501279784E-3"/>
          <c:w val="0.81219799119548264"/>
          <c:h val="0.823903895848538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F03-4ED0-8D30-86D32296F130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03-4ED0-8D30-86D32296F13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Охрана семьи и детства</c:v>
                </c:pt>
                <c:pt idx="2">
                  <c:v>Социальное обеспечение населения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4.2</c:v>
                </c:pt>
                <c:pt idx="1">
                  <c:v>7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03-4ED0-8D30-86D32296F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00171940987847"/>
          <c:y val="0.62908591414770465"/>
          <c:w val="0.65747731309924162"/>
          <c:h val="0.3429856053571997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31776492295485E-2"/>
          <c:y val="2.1839009142685041E-3"/>
          <c:w val="0.92757252338987561"/>
          <c:h val="0.623822928100763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5A62-420F-B4FA-16C3AE3A3C32}"/>
              </c:ext>
            </c:extLst>
          </c:dPt>
          <c:dLbls>
            <c:dLbl>
              <c:idx val="0"/>
              <c:layout>
                <c:manualLayout>
                  <c:x val="-7.4573967557037241E-2"/>
                  <c:y val="3.54436915112704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62-420F-B4FA-16C3AE3A3C32}"/>
                </c:ext>
              </c:extLst>
            </c:dLbl>
            <c:dLbl>
              <c:idx val="2"/>
              <c:layout>
                <c:manualLayout>
                  <c:x val="1.8936858825201113E-2"/>
                  <c:y val="-0.139273320438583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62-420F-B4FA-16C3AE3A3C32}"/>
                </c:ext>
              </c:extLst>
            </c:dLbl>
            <c:dLbl>
              <c:idx val="3"/>
              <c:layout>
                <c:manualLayout>
                  <c:x val="2.1863000876337156E-2"/>
                  <c:y val="3.13573780814341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62-420F-B4FA-16C3AE3A3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 </c:v>
                </c:pt>
                <c:pt idx="1">
                  <c:v>Коммунальное хозяйство 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2.9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62-420F-B4FA-16C3AE3A3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3.5704796400837353E-2"/>
          <c:y val="0.54805987004154055"/>
          <c:w val="0.95542407270164853"/>
          <c:h val="0.45194012995846011"/>
        </c:manualLayout>
      </c:layout>
      <c:overlay val="0"/>
      <c:txPr>
        <a:bodyPr/>
        <a:lstStyle/>
        <a:p>
          <a:pPr>
            <a:defRPr sz="1600" kern="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31776492295485E-2"/>
          <c:y val="2.1839009142685041E-3"/>
          <c:w val="0.92757252338987561"/>
          <c:h val="0.623822928100763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857-45EF-8E0F-5F4F2873DC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57-45EF-8E0F-5F4F2873DC97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857-45EF-8E0F-5F4F2873DC97}"/>
              </c:ext>
            </c:extLst>
          </c:dPt>
          <c:dLbls>
            <c:dLbl>
              <c:idx val="0"/>
              <c:layout>
                <c:manualLayout>
                  <c:x val="-0.12110512639386867"/>
                  <c:y val="3.3616888955993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72207008904219"/>
                      <c:h val="7.7978945379424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857-45EF-8E0F-5F4F2873DC97}"/>
                </c:ext>
              </c:extLst>
            </c:dLbl>
            <c:dLbl>
              <c:idx val="2"/>
              <c:layout>
                <c:manualLayout>
                  <c:x val="7.2605246296168158E-2"/>
                  <c:y val="5.48052251697370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57-45EF-8E0F-5F4F2873DC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Мобилизационная и вневойсковая подготовка</c:v>
                </c:pt>
                <c:pt idx="1">
                  <c:v>Защита населения и территории от ЧС </c:v>
                </c:pt>
                <c:pt idx="2">
                  <c:v>Другие вопросы в области национальной безопасности и правоохранительной деятельности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3.7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57-45EF-8E0F-5F4F2873D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5.2476221286938476E-2"/>
          <c:y val="0.62258236458241956"/>
          <c:w val="0.89504724032380722"/>
          <c:h val="0.33720621605220913"/>
        </c:manualLayout>
      </c:layout>
      <c:overlay val="0"/>
      <c:txPr>
        <a:bodyPr/>
        <a:lstStyle/>
        <a:p>
          <a:pPr defTabSz="360000"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31776492295485E-2"/>
          <c:y val="2.1839009142685041E-3"/>
          <c:w val="0.92757252338987561"/>
          <c:h val="0.623822928100763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A92-4B51-8833-758AD2EB1808}"/>
              </c:ext>
            </c:extLst>
          </c:dPt>
          <c:dLbls>
            <c:dLbl>
              <c:idx val="0"/>
              <c:layout>
                <c:manualLayout>
                  <c:x val="-0.19868184946756839"/>
                  <c:y val="2.50812838651244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92-4B51-8833-758AD2EB1808}"/>
                </c:ext>
              </c:extLst>
            </c:dLbl>
            <c:dLbl>
              <c:idx val="2"/>
              <c:layout>
                <c:manualLayout>
                  <c:x val="7.2605246296168158E-2"/>
                  <c:y val="5.48052251697370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92-4B51-8833-758AD2EB18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Охрана окружающей среды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14.743299999999998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92-4B51-8833-758AD2EB1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5.2476221286938497E-2"/>
          <c:y val="0.62258236458241956"/>
          <c:w val="0.89504724032380734"/>
          <c:h val="0.33720621605220924"/>
        </c:manualLayout>
      </c:layout>
      <c:overlay val="0"/>
      <c:txPr>
        <a:bodyPr/>
        <a:lstStyle/>
        <a:p>
          <a:pPr defTabSz="360000"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29729605816295"/>
          <c:y val="2.2669436307781424E-3"/>
          <c:w val="0.81219799119548264"/>
          <c:h val="0.823903895848538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461-4931-8986-ECF53FCEAD6D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61-4931-8986-ECF53FCEAD6D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461-4931-8986-ECF53FCEAD6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Транспорт</c:v>
                </c:pt>
                <c:pt idx="1">
                  <c:v>Дорожный фонд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4.2</c:v>
                </c:pt>
                <c:pt idx="1">
                  <c:v>11.7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61-4931-8986-ECF53FCEA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5907649150094452"/>
          <c:y val="0.5753395202996"/>
          <c:w val="0.7363317964670596"/>
          <c:h val="0.31923486099834847"/>
        </c:manualLayout>
      </c:layout>
      <c:overlay val="1"/>
      <c:txPr>
        <a:bodyPr/>
        <a:lstStyle/>
        <a:p>
          <a:pPr>
            <a:defRPr sz="1400" kern="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71963854617504E-2"/>
          <c:y val="0.28302851154928726"/>
          <c:w val="0.56179301255311886"/>
          <c:h val="0.468160927812056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01.01.2021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80EA-4218-81E4-78FF9A22309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4A12A65C-E9A3-46F4-8F48-C9073033B817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BC6-4282-8B4A-50D4A33900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EA-4218-81E4-78FF9A2230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банков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76.900000000000006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A-4218-81E4-78FF9A2230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0.62309794909052263"/>
          <c:y val="0.29445411078078132"/>
          <c:w val="0.32725406978952254"/>
          <c:h val="0.209966922664080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1163377051358E-2"/>
          <c:y val="5.2640106217588974E-2"/>
          <c:w val="0.79326310413483359"/>
          <c:h val="0.73139802542243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086-445F-925E-79D5BB13BC32}"/>
                </c:ext>
              </c:extLst>
            </c:dLbl>
            <c:dLbl>
              <c:idx val="1"/>
              <c:layout>
                <c:manualLayout>
                  <c:x val="1.3101789972735898E-2"/>
                  <c:y val="5.0124976960271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86-445F-925E-79D5BB13BC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B61-4793-BE3E-B296405E6B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86-4FD4-BD77-C134DCE66EC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31,2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219958627229515E-2"/>
                      <c:h val="6.259366365035341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586-4FD4-BD77-C134DCE66EC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план</c:v>
                </c:pt>
                <c:pt idx="1">
                  <c:v>2024 год план</c:v>
                </c:pt>
                <c:pt idx="2">
                  <c:v>2025 год план</c:v>
                </c:pt>
                <c:pt idx="3">
                  <c:v>2026 год план</c:v>
                </c:pt>
                <c:pt idx="4">
                  <c:v>2027 год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78.099999999999994</c:v>
                </c:pt>
                <c:pt idx="1">
                  <c:v>76.900000000000006</c:v>
                </c:pt>
                <c:pt idx="2">
                  <c:v>76.900000000000006</c:v>
                </c:pt>
                <c:pt idx="3">
                  <c:v>76.900000000000006</c:v>
                </c:pt>
                <c:pt idx="4">
                  <c:v>76.900000000000006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86-4FD4-BD77-C134DCE66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7620480"/>
        <c:axId val="2176220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Долговая нагрузка</c:v>
                </c:pt>
              </c:strCache>
            </c:strRef>
          </c:tx>
          <c:dLbls>
            <c:dLbl>
              <c:idx val="0"/>
              <c:layout>
                <c:manualLayout>
                  <c:x val="-6.7113764389788833E-2"/>
                  <c:y val="-4.367839183286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86-4FD4-BD77-C134DCE66E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54,2%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586-4FD4-BD77-C134DCE66EC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план</c:v>
                </c:pt>
                <c:pt idx="1">
                  <c:v>2024 год план</c:v>
                </c:pt>
                <c:pt idx="2">
                  <c:v>2025 год план</c:v>
                </c:pt>
                <c:pt idx="3">
                  <c:v>2026 год план</c:v>
                </c:pt>
                <c:pt idx="4">
                  <c:v>2027 год план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0.45300000000000001</c:v>
                </c:pt>
                <c:pt idx="1">
                  <c:v>0.47399999999999998</c:v>
                </c:pt>
                <c:pt idx="2">
                  <c:v>0.40100000000000002</c:v>
                </c:pt>
                <c:pt idx="3">
                  <c:v>0.40200000000000002</c:v>
                </c:pt>
                <c:pt idx="4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86-4FD4-BD77-C134DCE66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645824"/>
        <c:axId val="217623552"/>
      </c:lineChart>
      <c:catAx>
        <c:axId val="21762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7622016"/>
        <c:crosses val="autoZero"/>
        <c:auto val="1"/>
        <c:lblAlgn val="ctr"/>
        <c:lblOffset val="100"/>
        <c:noMultiLvlLbl val="0"/>
      </c:catAx>
      <c:valAx>
        <c:axId val="217622016"/>
        <c:scaling>
          <c:orientation val="minMax"/>
          <c:max val="90"/>
          <c:min val="1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7620480"/>
        <c:crosses val="autoZero"/>
        <c:crossBetween val="between"/>
        <c:majorUnit val="10"/>
      </c:valAx>
      <c:valAx>
        <c:axId val="217623552"/>
        <c:scaling>
          <c:orientation val="minMax"/>
          <c:max val="0.8"/>
        </c:scaling>
        <c:delete val="0"/>
        <c:axPos val="r"/>
        <c:numFmt formatCode="0%" sourceLinked="0"/>
        <c:majorTickMark val="out"/>
        <c:minorTickMark val="none"/>
        <c:tickLblPos val="nextTo"/>
        <c:crossAx val="217645824"/>
        <c:crosses val="max"/>
        <c:crossBetween val="between"/>
        <c:majorUnit val="0.2"/>
      </c:valAx>
      <c:catAx>
        <c:axId val="21764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76235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610739836415672E-3"/>
          <c:y val="0.92719130019848961"/>
          <c:w val="0.89206714568749357"/>
          <c:h val="6.79076028630888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9168392495799"/>
          <c:y val="0"/>
          <c:w val="0.42076105978727912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C0504D">
                      <a:shade val="30000"/>
                      <a:satMod val="115000"/>
                    </a:srgbClr>
                  </a:gs>
                  <a:gs pos="50000">
                    <a:srgbClr val="C0504D">
                      <a:shade val="67500"/>
                      <a:satMod val="115000"/>
                    </a:srgbClr>
                  </a:gs>
                  <a:gs pos="100000">
                    <a:srgbClr val="C0504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9F-4D1E-A384-3185C9E983D7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prstClr val="black">
                      <a:tint val="50000"/>
                      <a:satMod val="300000"/>
                    </a:prstClr>
                  </a:gs>
                  <a:gs pos="35000">
                    <a:prstClr val="black">
                      <a:tint val="37000"/>
                      <a:satMod val="300000"/>
                    </a:prstClr>
                  </a:gs>
                  <a:gs pos="100000">
                    <a:prstClr val="black">
                      <a:tint val="15000"/>
                      <a:satMod val="350000"/>
                    </a:prst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39F-4D1E-A384-3185C9E983D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39F-4D1E-A384-3185C9E983D7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9F-4D1E-A384-3185C9E983D7}"/>
              </c:ext>
            </c:extLst>
          </c:dPt>
          <c:dPt>
            <c:idx val="4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A39F-4D1E-A384-3185C9E983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39F-4D1E-A384-3185C9E983D7}"/>
                </c:ext>
              </c:extLst>
            </c:dLbl>
            <c:dLbl>
              <c:idx val="1"/>
              <c:layout>
                <c:manualLayout>
                  <c:x val="6.4134288109401983E-3"/>
                  <c:y val="-7.5949783438462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9F-4D1E-A384-3185C9E983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39F-4D1E-A384-3185C9E983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</c:v>
                </c:pt>
                <c:pt idx="1">
                  <c:v>Акцизы  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65</c:v>
                </c:pt>
                <c:pt idx="1">
                  <c:v>6</c:v>
                </c:pt>
                <c:pt idx="2">
                  <c:v>9</c:v>
                </c:pt>
                <c:pt idx="3">
                  <c:v>8</c:v>
                </c:pt>
                <c:pt idx="4">
                  <c:v>1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9F-4D1E-A384-3185C9E983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369444705574024"/>
          <c:y val="4.3315298678003239E-2"/>
          <c:w val="0.3765558391836844"/>
          <c:h val="0.9566847592784426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3438530461805"/>
          <c:y val="3.1343418224349939E-2"/>
          <c:w val="0.79721456692913351"/>
          <c:h val="0.932374999999999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305885999859611E-2"/>
                  <c:y val="0.103702977873587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250,5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1655539149991E-2"/>
                      <c:h val="6.166633226636306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4D1-45D4-B23E-31ED42CC5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1-45D4-B23E-31ED42CC5B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план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052950749631485E-2"/>
                  <c:y val="9.38265037903890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4D1-45D4-B23E-31ED42CC5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265.39999999999998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D1-45D4-B23E-31ED42CC5B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88243499684041E-2"/>
                  <c:y val="9.38265037903890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4D1-45D4-B23E-31ED42CC5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281.39999999999998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D1-45D4-B23E-31ED42CC5B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035300499754318E-2"/>
                  <c:y val="7.40735556239909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534197891675391E-2"/>
                      <c:h val="6.166633226636306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44D1-45D4-B23E-31ED42CC5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D1-45D4-B23E-31ED42CC5B8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88251249384859E-3"/>
                  <c:y val="9.38265037903885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51848141552561E-2"/>
                      <c:h val="6.166633226636306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44D1-45D4-B23E-31ED42CC5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256.89999999999998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D1-45D4-B23E-31ED42CC5B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8739840"/>
        <c:axId val="158758016"/>
        <c:axId val="0"/>
      </c:bar3DChart>
      <c:catAx>
        <c:axId val="15873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8758016"/>
        <c:crosses val="autoZero"/>
        <c:auto val="1"/>
        <c:lblAlgn val="ctr"/>
        <c:lblOffset val="100"/>
        <c:noMultiLvlLbl val="0"/>
      </c:catAx>
      <c:valAx>
        <c:axId val="15875801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58739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4964103060076"/>
          <c:y val="1.8518498954364439E-2"/>
          <c:w val="0.41136677386262099"/>
          <c:h val="0.9681215412898861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7850194209146999"/>
          <c:y val="6.4792197429939635E-2"/>
          <c:w val="0.41011492280120482"/>
          <c:h val="0.894467346976863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4964103060076"/>
          <c:y val="1.8518498954364439E-2"/>
          <c:w val="0.41136677386262099"/>
          <c:h val="0.9681215412898861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7850194209146999"/>
          <c:y val="6.4792197429939635E-2"/>
          <c:w val="0.41011492280120482"/>
          <c:h val="0.894467346976863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4964103060076"/>
          <c:y val="1.8518498954364439E-2"/>
          <c:w val="0.41136677386262099"/>
          <c:h val="0.968121541289886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322-449D-A2E4-CFBA184C08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22-449D-A2E4-CFBA184C084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322-449D-A2E4-CFBA184C0847}"/>
                </c:ext>
              </c:extLst>
            </c:dLbl>
            <c:dLbl>
              <c:idx val="3"/>
              <c:layout>
                <c:manualLayout>
                  <c:x val="2.4863850838822144E-3"/>
                  <c:y val="-6.149431692288645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322-449D-A2E4-CFBA184C0847}"/>
                </c:ext>
              </c:extLst>
            </c:dLbl>
            <c:dLbl>
              <c:idx val="4"/>
              <c:layout>
                <c:manualLayout>
                  <c:x val="7.4591552516466431E-3"/>
                  <c:y val="-6.149431692288645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322-449D-A2E4-CFBA184C084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322-449D-A2E4-CFBA184C084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43,7%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322-449D-A2E4-CFBA184C084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16,5%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248183519495704E-2"/>
                      <c:h val="8.377313062600265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0322-449D-A2E4-CFBA184C0847}"/>
                </c:ext>
              </c:extLst>
            </c:dLbl>
            <c:dLbl>
              <c:idx val="8"/>
              <c:layout>
                <c:manualLayout>
                  <c:x val="3.7295776258233215E-3"/>
                  <c:y val="-6.03769359048379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322-449D-A2E4-CFBA184C084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22-449D-A2E4-CFBA184C084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22-449D-A2E4-CFBA184C084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322-449D-A2E4-CFBA184C0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  </c:v>
                </c:pt>
                <c:pt idx="8">
                  <c:v>Здравоохранение</c:v>
                </c:pt>
                <c:pt idx="9">
                  <c:v>Социальная политика </c:v>
                </c:pt>
                <c:pt idx="10">
                  <c:v>Физическая культура и спорт </c:v>
                </c:pt>
                <c:pt idx="11">
                  <c:v>Обслуживание муниципального долга </c:v>
                </c:pt>
              </c:strCache>
            </c:strRef>
          </c:cat>
          <c:val>
            <c:numRef>
              <c:f>Лист1!$B$2:$B$13</c:f>
              <c:numCache>
                <c:formatCode>#,##0.0,,</c:formatCode>
                <c:ptCount val="12"/>
                <c:pt idx="0">
                  <c:v>76379100</c:v>
                </c:pt>
                <c:pt idx="1">
                  <c:v>0</c:v>
                </c:pt>
                <c:pt idx="2">
                  <c:v>3951600</c:v>
                </c:pt>
                <c:pt idx="3">
                  <c:v>58028000</c:v>
                </c:pt>
                <c:pt idx="4">
                  <c:v>38745700</c:v>
                </c:pt>
                <c:pt idx="5">
                  <c:v>74322200</c:v>
                </c:pt>
                <c:pt idx="6">
                  <c:v>231394200</c:v>
                </c:pt>
                <c:pt idx="7">
                  <c:v>72431100</c:v>
                </c:pt>
                <c:pt idx="8">
                  <c:v>62000</c:v>
                </c:pt>
                <c:pt idx="9">
                  <c:v>17110400</c:v>
                </c:pt>
                <c:pt idx="10">
                  <c:v>10619700</c:v>
                </c:pt>
                <c:pt idx="11">
                  <c:v>85900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22-449D-A2E4-CFBA184C08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egendEntry>
        <c:idx val="8"/>
        <c:delete val="1"/>
      </c:legendEntry>
      <c:layout>
        <c:manualLayout>
          <c:xMode val="edge"/>
          <c:yMode val="edge"/>
          <c:x val="0.57850194209146999"/>
          <c:y val="6.4792197429939635E-2"/>
          <c:w val="0.41011492280120482"/>
          <c:h val="0.894467346976863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07830720333906"/>
          <c:y val="0"/>
          <c:w val="0.74317494491826752"/>
          <c:h val="0.753620105643581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8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EFF7-4CF4-8BC8-3D413BB89AD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FF7-4CF4-8BC8-3D413BB89AD4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FF7-4CF4-8BC8-3D413BB89AD4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FF7-4CF4-8BC8-3D413BB89AD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37.6</c:v>
                </c:pt>
                <c:pt idx="1">
                  <c:v>74.7</c:v>
                </c:pt>
                <c:pt idx="2">
                  <c:v>4.7</c:v>
                </c:pt>
                <c:pt idx="3">
                  <c:v>0.1</c:v>
                </c:pt>
                <c:pt idx="4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F7-4CF4-8BC8-3D413BB89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0456922681701332"/>
          <c:y val="0.56011431148064816"/>
          <c:w val="0.65747731309924162"/>
          <c:h val="0.4134285598349603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53692655363274"/>
          <c:y val="1.6273329381471819E-4"/>
          <c:w val="0.81219799119548264"/>
          <c:h val="0.823903895848538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FCF5-4D79-8072-560C99510AEC}"/>
              </c:ext>
            </c:extLst>
          </c:dPt>
          <c:dPt>
            <c:idx val="1"/>
            <c:bubble3D val="0"/>
            <c:explosion val="14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F5-4D79-8072-560C99510AEC}"/>
              </c:ext>
            </c:extLst>
          </c:dPt>
          <c:dLbls>
            <c:dLbl>
              <c:idx val="0"/>
              <c:layout>
                <c:manualLayout>
                  <c:x val="-0.10337115241887419"/>
                  <c:y val="-0.1546432212411379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F5-4D79-8072-560C99510A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37.5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F5-4D79-8072-560C99510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4024989962990182"/>
          <c:y val="0.66422778704839081"/>
          <c:w val="0.65747731309924162"/>
          <c:h val="0.1793468155529326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4021304816015"/>
          <c:y val="0"/>
          <c:w val="0.76298054292867923"/>
          <c:h val="0.771510304816333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explosion val="7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237-4006-8B58-D73146459D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37-4006-8B58-D73146459D0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237-4006-8B58-D73146459D0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37-4006-8B58-D73146459D0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Функционирование высшего должностного лица муниципального образования</c:v>
                </c:pt>
                <c:pt idx="1">
                  <c:v>Функционирование местных администраций</c:v>
                </c:pt>
                <c:pt idx="2">
                  <c:v>Обеспечение деятельности органов финансово-бюджетного надзора</c:v>
                </c:pt>
                <c:pt idx="3">
                  <c:v>Другие общегосударственные вопросы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35.200000000000003</c:v>
                </c:pt>
                <c:pt idx="2">
                  <c:v>7.1</c:v>
                </c:pt>
                <c:pt idx="3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37-4006-8B58-D73146459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1971879066798658"/>
          <c:y val="0.53278447524017591"/>
          <c:w val="0.65747731309924162"/>
          <c:h val="0.46005935818622479"/>
        </c:manualLayout>
      </c:layout>
      <c:overlay val="1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3d1" qsCatId="3D" csTypeId="urn:microsoft.com/office/officeart/2005/8/colors/accent2_2" csCatId="accent2" phldr="1"/>
      <dgm:spPr/>
    </dgm:pt>
    <dgm:pt modelId="{65EBFEF0-9C89-4A4C-BA89-C4D7B4B700F7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Доходы</a:t>
          </a: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/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Расходы</a:t>
          </a: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/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(+) Профицит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</dgm:pt>
  </dgm:ptLst>
  <dgm:cxnLst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8E5F125B-B5E5-488B-91DB-E21AB53A998B}" type="presOf" srcId="{FEA73179-04A7-4795-AF97-EAF1F3F2AA68}" destId="{4B955819-9EB5-4C61-BE5E-7CE7027DF3F0}" srcOrd="0" destOrd="0" presId="urn:microsoft.com/office/officeart/2005/8/layout/equation1"/>
    <dgm:cxn modelId="{84EC4B8A-AABA-4BB8-B49A-DCCC8A1964E1}" type="presOf" srcId="{4E7CB679-5A70-4D19-B9FE-B35165ACC3D3}" destId="{32775538-2AC3-4373-B014-5A44732CBC7F}" srcOrd="0" destOrd="0" presId="urn:microsoft.com/office/officeart/2005/8/layout/equation1"/>
    <dgm:cxn modelId="{344382AA-4A1A-4440-A4C3-6484CFEFACDB}" type="presOf" srcId="{6CD1DB72-7F8F-4E2A-A00A-E83DF7CE947F}" destId="{22696057-B287-4EFB-96CD-3F248CB196C8}" srcOrd="0" destOrd="0" presId="urn:microsoft.com/office/officeart/2005/8/layout/equation1"/>
    <dgm:cxn modelId="{CCE87DB1-B02B-4428-9868-6B16C6CB0B6F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94A456C0-FC49-472B-89A6-0DA7597A5AC1}" type="presOf" srcId="{65EBFEF0-9C89-4A4C-BA89-C4D7B4B700F7}" destId="{7FAC88BC-C8FF-402F-AB2A-11AC4BBF48B7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2A64B2EE-2D06-471E-82D3-5FB49E8761F2}" type="presOf" srcId="{D36948F7-83BC-4220-85A0-DE21D57BD41D}" destId="{1816D16A-814C-4C22-A6CC-12105B3989BB}" srcOrd="0" destOrd="0" presId="urn:microsoft.com/office/officeart/2005/8/layout/equation1"/>
    <dgm:cxn modelId="{2D67DC50-B3B0-4808-999F-7F3C59A73CF7}" type="presParOf" srcId="{22696057-B287-4EFB-96CD-3F248CB196C8}" destId="{7FAC88BC-C8FF-402F-AB2A-11AC4BBF48B7}" srcOrd="0" destOrd="0" presId="urn:microsoft.com/office/officeart/2005/8/layout/equation1"/>
    <dgm:cxn modelId="{4207E78A-1BA1-4A44-955C-9610E036E58E}" type="presParOf" srcId="{22696057-B287-4EFB-96CD-3F248CB196C8}" destId="{2E3F7D03-16FC-4BE4-943C-EE4202A7666A}" srcOrd="1" destOrd="0" presId="urn:microsoft.com/office/officeart/2005/8/layout/equation1"/>
    <dgm:cxn modelId="{D3363A27-0FC7-4B62-B389-E202E18687A2}" type="presParOf" srcId="{22696057-B287-4EFB-96CD-3F248CB196C8}" destId="{1816D16A-814C-4C22-A6CC-12105B3989BB}" srcOrd="2" destOrd="0" presId="urn:microsoft.com/office/officeart/2005/8/layout/equation1"/>
    <dgm:cxn modelId="{50895C2A-A72E-4627-9C69-5752816E1A2E}" type="presParOf" srcId="{22696057-B287-4EFB-96CD-3F248CB196C8}" destId="{5A3AD51A-CA0C-4D60-85EB-AFC0F3AEFCE4}" srcOrd="3" destOrd="0" presId="urn:microsoft.com/office/officeart/2005/8/layout/equation1"/>
    <dgm:cxn modelId="{CEA18E33-80A0-479B-95FD-3D48A3548AFF}" type="presParOf" srcId="{22696057-B287-4EFB-96CD-3F248CB196C8}" destId="{32775538-2AC3-4373-B014-5A44732CBC7F}" srcOrd="4" destOrd="0" presId="urn:microsoft.com/office/officeart/2005/8/layout/equation1"/>
    <dgm:cxn modelId="{DBD51393-8A20-4F51-9B47-C5D49DB90DBA}" type="presParOf" srcId="{22696057-B287-4EFB-96CD-3F248CB196C8}" destId="{EDA2439C-BAC0-499A-8F57-8D66EBFA7D82}" srcOrd="5" destOrd="0" presId="urn:microsoft.com/office/officeart/2005/8/layout/equation1"/>
    <dgm:cxn modelId="{1C173C5E-AB17-4263-B0FD-A10558A4A661}" type="presParOf" srcId="{22696057-B287-4EFB-96CD-3F248CB196C8}" destId="{4B955819-9EB5-4C61-BE5E-7CE7027DF3F0}" srcOrd="6" destOrd="0" presId="urn:microsoft.com/office/officeart/2005/8/layout/equation1"/>
    <dgm:cxn modelId="{753DD15D-3BDC-4305-A937-E048C09CF3FD}" type="presParOf" srcId="{22696057-B287-4EFB-96CD-3F248CB196C8}" destId="{EE572389-320D-4E27-B728-8E274B326BA1}" srcOrd="7" destOrd="0" presId="urn:microsoft.com/office/officeart/2005/8/layout/equation1"/>
    <dgm:cxn modelId="{53C0C05C-F9DA-4702-A75E-B25FB3D19CA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41CA8-2788-49E1-B114-DA03DCDFA6B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5E2139B-4AFA-42F6-9C92-10FF0764A1E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бюджетные ссуды и бюджетные кредиты, полученные от бюджетов других уровней бюджетной системы РФ</a:t>
          </a:r>
        </a:p>
      </dgm:t>
    </dgm:pt>
    <dgm:pt modelId="{F03C89E6-4E2E-487B-8DEA-0E4E77F8B87B}" type="parTrans" cxnId="{DD7654A9-6688-45FD-AEEC-23F9A38C9BC7}">
      <dgm:prSet/>
      <dgm:spPr/>
      <dgm:t>
        <a:bodyPr/>
        <a:lstStyle/>
        <a:p>
          <a:endParaRPr lang="ru-RU"/>
        </a:p>
      </dgm:t>
    </dgm:pt>
    <dgm:pt modelId="{7FAB2823-B9B5-4804-BFAE-AC068626502B}" type="sibTrans" cxnId="{DD7654A9-6688-45FD-AEEC-23F9A38C9BC7}">
      <dgm:prSet/>
      <dgm:spPr/>
      <dgm:t>
        <a:bodyPr/>
        <a:lstStyle/>
        <a:p>
          <a:endParaRPr lang="ru-RU"/>
        </a:p>
      </dgm:t>
    </dgm:pt>
    <dgm:pt modelId="{D1C8180E-C33E-4944-8A28-35392BA4B9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изменение остатков средств на счетах по учету средств местного бюджета</a:t>
          </a:r>
        </a:p>
      </dgm:t>
    </dgm:pt>
    <dgm:pt modelId="{9D3EE0FB-7838-4940-8B04-C4D91B9301F8}" type="sibTrans" cxnId="{C81E8673-69AF-4BD3-8B2D-3DA04182D5A7}">
      <dgm:prSet/>
      <dgm:spPr/>
      <dgm:t>
        <a:bodyPr/>
        <a:lstStyle/>
        <a:p>
          <a:endParaRPr lang="ru-RU"/>
        </a:p>
      </dgm:t>
    </dgm:pt>
    <dgm:pt modelId="{CBC31091-05A3-42B4-A565-BD2373DDC3D8}" type="parTrans" cxnId="{C81E8673-69AF-4BD3-8B2D-3DA04182D5A7}">
      <dgm:prSet/>
      <dgm:spPr/>
      <dgm:t>
        <a:bodyPr/>
        <a:lstStyle/>
        <a:p>
          <a:endParaRPr lang="ru-RU"/>
        </a:p>
      </dgm:t>
    </dgm:pt>
    <dgm:pt modelId="{40E579B9-1E10-4133-83BC-08E822DB574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поступления от продажи имущества, находящегося в муниципальной собственности</a:t>
          </a:r>
        </a:p>
      </dgm:t>
    </dgm:pt>
    <dgm:pt modelId="{50D47AFF-73BA-4254-B325-D8016A9E9B3C}" type="sibTrans" cxnId="{BC03D2A6-7540-4AD8-81D4-0732A7A094C4}">
      <dgm:prSet/>
      <dgm:spPr/>
      <dgm:t>
        <a:bodyPr/>
        <a:lstStyle/>
        <a:p>
          <a:endParaRPr lang="ru-RU"/>
        </a:p>
      </dgm:t>
    </dgm:pt>
    <dgm:pt modelId="{38CBEE64-0317-4F14-889B-7BD50ADEEC6F}" type="parTrans" cxnId="{BC03D2A6-7540-4AD8-81D4-0732A7A094C4}">
      <dgm:prSet/>
      <dgm:spPr/>
      <dgm:t>
        <a:bodyPr/>
        <a:lstStyle/>
        <a:p>
          <a:endParaRPr lang="ru-RU"/>
        </a:p>
      </dgm:t>
    </dgm:pt>
    <dgm:pt modelId="{35E794C9-F6D1-4D3B-9BFD-9145CA6752F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муниципальные займы, осуществляемые путем выпуска муниципальных ценных бумаг от имени муниципального образования</a:t>
          </a:r>
        </a:p>
      </dgm:t>
    </dgm:pt>
    <dgm:pt modelId="{9EDD303F-3720-4188-9053-C1B7BF1C0A94}" type="sibTrans" cxnId="{A1B767E5-0FE7-453A-8920-5BDEF53754E5}">
      <dgm:prSet/>
      <dgm:spPr/>
      <dgm:t>
        <a:bodyPr/>
        <a:lstStyle/>
        <a:p>
          <a:endParaRPr lang="ru-RU"/>
        </a:p>
      </dgm:t>
    </dgm:pt>
    <dgm:pt modelId="{8A3BE8A1-42C1-4C70-9474-168521C77195}" type="parTrans" cxnId="{A1B767E5-0FE7-453A-8920-5BDEF53754E5}">
      <dgm:prSet/>
      <dgm:spPr/>
      <dgm:t>
        <a:bodyPr/>
        <a:lstStyle/>
        <a:p>
          <a:endParaRPr lang="ru-RU"/>
        </a:p>
      </dgm:t>
    </dgm:pt>
    <dgm:pt modelId="{AD1EAC86-DBBA-483F-8949-54D89334321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Кредиты кредитных организаций</a:t>
          </a:r>
        </a:p>
      </dgm:t>
    </dgm:pt>
    <dgm:pt modelId="{42977473-906A-4BB1-A668-9C09468ACC72}" type="sibTrans" cxnId="{6DA42E7D-A8BC-4D70-B862-C01432029790}">
      <dgm:prSet/>
      <dgm:spPr/>
      <dgm:t>
        <a:bodyPr/>
        <a:lstStyle/>
        <a:p>
          <a:endParaRPr lang="ru-RU"/>
        </a:p>
      </dgm:t>
    </dgm:pt>
    <dgm:pt modelId="{B6E4E614-043D-4345-8E89-E7236D3137B8}" type="parTrans" cxnId="{6DA42E7D-A8BC-4D70-B862-C01432029790}">
      <dgm:prSet/>
      <dgm:spPr/>
      <dgm:t>
        <a:bodyPr/>
        <a:lstStyle/>
        <a:p>
          <a:endParaRPr lang="ru-RU"/>
        </a:p>
      </dgm:t>
    </dgm:pt>
    <dgm:pt modelId="{F902CAE4-5678-4F65-BFFA-F69313C689FA}" type="pres">
      <dgm:prSet presAssocID="{A5041CA8-2788-49E1-B114-DA03DCDFA6B5}" presName="compositeShape" presStyleCnt="0">
        <dgm:presLayoutVars>
          <dgm:dir/>
          <dgm:resizeHandles/>
        </dgm:presLayoutVars>
      </dgm:prSet>
      <dgm:spPr/>
    </dgm:pt>
    <dgm:pt modelId="{B6DA68CD-BE9F-44DB-90E3-2A255C32D07A}" type="pres">
      <dgm:prSet presAssocID="{A5041CA8-2788-49E1-B114-DA03DCDFA6B5}" presName="pyramid" presStyleLbl="node1" presStyleIdx="0" presStyleCnt="1" custLinFactNeighborX="-42749" custLinFactNeighborY="177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BEDF223E-3ECC-4A3E-BFA4-5397447D6F4C}" type="pres">
      <dgm:prSet presAssocID="{A5041CA8-2788-49E1-B114-DA03DCDFA6B5}" presName="theList" presStyleCnt="0"/>
      <dgm:spPr/>
    </dgm:pt>
    <dgm:pt modelId="{52C867EA-3D70-4EFB-876C-39CBD9BDA6B7}" type="pres">
      <dgm:prSet presAssocID="{75E2139B-4AFA-42F6-9C92-10FF0764A1E4}" presName="aNode" presStyleLbl="fgAcc1" presStyleIdx="0" presStyleCnt="5" custScaleX="260914" custLinFactY="241297" custLinFactNeighborX="49617" custLinFactNeighborY="300000">
        <dgm:presLayoutVars>
          <dgm:bulletEnabled val="1"/>
        </dgm:presLayoutVars>
      </dgm:prSet>
      <dgm:spPr/>
    </dgm:pt>
    <dgm:pt modelId="{0DB985D6-80CA-485C-B4F6-3A246C827C30}" type="pres">
      <dgm:prSet presAssocID="{75E2139B-4AFA-42F6-9C92-10FF0764A1E4}" presName="aSpace" presStyleCnt="0"/>
      <dgm:spPr/>
    </dgm:pt>
    <dgm:pt modelId="{A962A191-112A-46CB-9B65-FB718826EF8E}" type="pres">
      <dgm:prSet presAssocID="{AD1EAC86-DBBA-483F-8949-54D89334321A}" presName="aNode" presStyleLbl="fgAcc1" presStyleIdx="1" presStyleCnt="5" custScaleX="259846" custLinFactY="29084" custLinFactNeighborX="49083" custLinFactNeighborY="100000">
        <dgm:presLayoutVars>
          <dgm:bulletEnabled val="1"/>
        </dgm:presLayoutVars>
      </dgm:prSet>
      <dgm:spPr/>
    </dgm:pt>
    <dgm:pt modelId="{D347D640-1144-4160-93C3-D5DE5ED6EEBD}" type="pres">
      <dgm:prSet presAssocID="{AD1EAC86-DBBA-483F-8949-54D89334321A}" presName="aSpace" presStyleCnt="0"/>
      <dgm:spPr/>
    </dgm:pt>
    <dgm:pt modelId="{7BBA3E05-267A-404B-A2C7-0F036B51C2A6}" type="pres">
      <dgm:prSet presAssocID="{35E794C9-F6D1-4D3B-9BFD-9145CA6752FF}" presName="aNode" presStyleLbl="fgAcc1" presStyleIdx="2" presStyleCnt="5" custScaleX="260729" custLinFactY="-175181" custLinFactNeighborX="48153" custLinFactNeighborY="-200000">
        <dgm:presLayoutVars>
          <dgm:bulletEnabled val="1"/>
        </dgm:presLayoutVars>
      </dgm:prSet>
      <dgm:spPr/>
    </dgm:pt>
    <dgm:pt modelId="{186AD5A4-BCFB-4B02-810E-F46C415D4A56}" type="pres">
      <dgm:prSet presAssocID="{35E794C9-F6D1-4D3B-9BFD-9145CA6752FF}" presName="aSpace" presStyleCnt="0"/>
      <dgm:spPr/>
    </dgm:pt>
    <dgm:pt modelId="{81197CDA-CD72-450F-B82A-BB569EEC1BA5}" type="pres">
      <dgm:prSet presAssocID="{40E579B9-1E10-4133-83BC-08E822DB5740}" presName="aNode" presStyleLbl="fgAcc1" presStyleIdx="3" presStyleCnt="5" custScaleX="259596" custLinFactY="53509" custLinFactNeighborX="48958" custLinFactNeighborY="100000">
        <dgm:presLayoutVars>
          <dgm:bulletEnabled val="1"/>
        </dgm:presLayoutVars>
      </dgm:prSet>
      <dgm:spPr/>
    </dgm:pt>
    <dgm:pt modelId="{1107410C-C4F3-4861-9652-878591741588}" type="pres">
      <dgm:prSet presAssocID="{40E579B9-1E10-4133-83BC-08E822DB5740}" presName="aSpace" presStyleCnt="0"/>
      <dgm:spPr/>
    </dgm:pt>
    <dgm:pt modelId="{46C07326-72C0-40FB-B4DE-816C51740A86}" type="pres">
      <dgm:prSet presAssocID="{D1C8180E-C33E-4944-8A28-35392BA4B9C3}" presName="aNode" presStyleLbl="fgAcc1" presStyleIdx="4" presStyleCnt="5" custScaleX="258136" custLinFactY="65722" custLinFactNeighborX="48228" custLinFactNeighborY="100000">
        <dgm:presLayoutVars>
          <dgm:bulletEnabled val="1"/>
        </dgm:presLayoutVars>
      </dgm:prSet>
      <dgm:spPr/>
    </dgm:pt>
    <dgm:pt modelId="{36EFBDF3-0A83-4766-A6BF-DD7734A05D5D}" type="pres">
      <dgm:prSet presAssocID="{D1C8180E-C33E-4944-8A28-35392BA4B9C3}" presName="aSpace" presStyleCnt="0"/>
      <dgm:spPr/>
    </dgm:pt>
  </dgm:ptLst>
  <dgm:cxnLst>
    <dgm:cxn modelId="{0FB3B320-984B-4F67-BAAA-735B591D80C9}" type="presOf" srcId="{A5041CA8-2788-49E1-B114-DA03DCDFA6B5}" destId="{F902CAE4-5678-4F65-BFFA-F69313C689FA}" srcOrd="0" destOrd="0" presId="urn:microsoft.com/office/officeart/2005/8/layout/pyramid2"/>
    <dgm:cxn modelId="{FC9E4262-9081-4755-8F26-57C4C4C8E94D}" type="presOf" srcId="{75E2139B-4AFA-42F6-9C92-10FF0764A1E4}" destId="{52C867EA-3D70-4EFB-876C-39CBD9BDA6B7}" srcOrd="0" destOrd="0" presId="urn:microsoft.com/office/officeart/2005/8/layout/pyramid2"/>
    <dgm:cxn modelId="{10753247-9649-407D-BC87-68C1D240A4B4}" type="presOf" srcId="{40E579B9-1E10-4133-83BC-08E822DB5740}" destId="{81197CDA-CD72-450F-B82A-BB569EEC1BA5}" srcOrd="0" destOrd="0" presId="urn:microsoft.com/office/officeart/2005/8/layout/pyramid2"/>
    <dgm:cxn modelId="{C81E8673-69AF-4BD3-8B2D-3DA04182D5A7}" srcId="{A5041CA8-2788-49E1-B114-DA03DCDFA6B5}" destId="{D1C8180E-C33E-4944-8A28-35392BA4B9C3}" srcOrd="4" destOrd="0" parTransId="{CBC31091-05A3-42B4-A565-BD2373DDC3D8}" sibTransId="{9D3EE0FB-7838-4940-8B04-C4D91B9301F8}"/>
    <dgm:cxn modelId="{6DA42E7D-A8BC-4D70-B862-C01432029790}" srcId="{A5041CA8-2788-49E1-B114-DA03DCDFA6B5}" destId="{AD1EAC86-DBBA-483F-8949-54D89334321A}" srcOrd="1" destOrd="0" parTransId="{B6E4E614-043D-4345-8E89-E7236D3137B8}" sibTransId="{42977473-906A-4BB1-A668-9C09468ACC72}"/>
    <dgm:cxn modelId="{BC03D2A6-7540-4AD8-81D4-0732A7A094C4}" srcId="{A5041CA8-2788-49E1-B114-DA03DCDFA6B5}" destId="{40E579B9-1E10-4133-83BC-08E822DB5740}" srcOrd="3" destOrd="0" parTransId="{38CBEE64-0317-4F14-889B-7BD50ADEEC6F}" sibTransId="{50D47AFF-73BA-4254-B325-D8016A9E9B3C}"/>
    <dgm:cxn modelId="{DD7654A9-6688-45FD-AEEC-23F9A38C9BC7}" srcId="{A5041CA8-2788-49E1-B114-DA03DCDFA6B5}" destId="{75E2139B-4AFA-42F6-9C92-10FF0764A1E4}" srcOrd="0" destOrd="0" parTransId="{F03C89E6-4E2E-487B-8DEA-0E4E77F8B87B}" sibTransId="{7FAB2823-B9B5-4804-BFAE-AC068626502B}"/>
    <dgm:cxn modelId="{3552F5AD-9AA8-49DC-821F-6AEAF0790544}" type="presOf" srcId="{35E794C9-F6D1-4D3B-9BFD-9145CA6752FF}" destId="{7BBA3E05-267A-404B-A2C7-0F036B51C2A6}" srcOrd="0" destOrd="0" presId="urn:microsoft.com/office/officeart/2005/8/layout/pyramid2"/>
    <dgm:cxn modelId="{A7EEB3B3-7FF5-4877-A4DD-43538A3DCF04}" type="presOf" srcId="{AD1EAC86-DBBA-483F-8949-54D89334321A}" destId="{A962A191-112A-46CB-9B65-FB718826EF8E}" srcOrd="0" destOrd="0" presId="urn:microsoft.com/office/officeart/2005/8/layout/pyramid2"/>
    <dgm:cxn modelId="{C742B0D0-B051-4092-B7F5-93BBDB3051CB}" type="presOf" srcId="{D1C8180E-C33E-4944-8A28-35392BA4B9C3}" destId="{46C07326-72C0-40FB-B4DE-816C51740A86}" srcOrd="0" destOrd="0" presId="urn:microsoft.com/office/officeart/2005/8/layout/pyramid2"/>
    <dgm:cxn modelId="{A1B767E5-0FE7-453A-8920-5BDEF53754E5}" srcId="{A5041CA8-2788-49E1-B114-DA03DCDFA6B5}" destId="{35E794C9-F6D1-4D3B-9BFD-9145CA6752FF}" srcOrd="2" destOrd="0" parTransId="{8A3BE8A1-42C1-4C70-9474-168521C77195}" sibTransId="{9EDD303F-3720-4188-9053-C1B7BF1C0A94}"/>
    <dgm:cxn modelId="{9E500EF5-AA42-4367-9BDC-00405BB0F16A}" type="presParOf" srcId="{F902CAE4-5678-4F65-BFFA-F69313C689FA}" destId="{B6DA68CD-BE9F-44DB-90E3-2A255C32D07A}" srcOrd="0" destOrd="0" presId="urn:microsoft.com/office/officeart/2005/8/layout/pyramid2"/>
    <dgm:cxn modelId="{8947D9F0-BB90-4E11-895D-321479B58F87}" type="presParOf" srcId="{F902CAE4-5678-4F65-BFFA-F69313C689FA}" destId="{BEDF223E-3ECC-4A3E-BFA4-5397447D6F4C}" srcOrd="1" destOrd="0" presId="urn:microsoft.com/office/officeart/2005/8/layout/pyramid2"/>
    <dgm:cxn modelId="{FEE18398-0332-4815-A50D-55316ADE0F13}" type="presParOf" srcId="{BEDF223E-3ECC-4A3E-BFA4-5397447D6F4C}" destId="{52C867EA-3D70-4EFB-876C-39CBD9BDA6B7}" srcOrd="0" destOrd="0" presId="urn:microsoft.com/office/officeart/2005/8/layout/pyramid2"/>
    <dgm:cxn modelId="{AF5EB883-6556-4BF6-B45C-31CB752A7FCD}" type="presParOf" srcId="{BEDF223E-3ECC-4A3E-BFA4-5397447D6F4C}" destId="{0DB985D6-80CA-485C-B4F6-3A246C827C30}" srcOrd="1" destOrd="0" presId="urn:microsoft.com/office/officeart/2005/8/layout/pyramid2"/>
    <dgm:cxn modelId="{88EAC111-B3D8-489F-9089-33EBF3C67D8D}" type="presParOf" srcId="{BEDF223E-3ECC-4A3E-BFA4-5397447D6F4C}" destId="{A962A191-112A-46CB-9B65-FB718826EF8E}" srcOrd="2" destOrd="0" presId="urn:microsoft.com/office/officeart/2005/8/layout/pyramid2"/>
    <dgm:cxn modelId="{A1BC2621-71A1-45FA-B7E1-56DBC58F8981}" type="presParOf" srcId="{BEDF223E-3ECC-4A3E-BFA4-5397447D6F4C}" destId="{D347D640-1144-4160-93C3-D5DE5ED6EEBD}" srcOrd="3" destOrd="0" presId="urn:microsoft.com/office/officeart/2005/8/layout/pyramid2"/>
    <dgm:cxn modelId="{C58CCCE6-6B58-4053-9DA9-B50E3C0030E0}" type="presParOf" srcId="{BEDF223E-3ECC-4A3E-BFA4-5397447D6F4C}" destId="{7BBA3E05-267A-404B-A2C7-0F036B51C2A6}" srcOrd="4" destOrd="0" presId="urn:microsoft.com/office/officeart/2005/8/layout/pyramid2"/>
    <dgm:cxn modelId="{146EA467-4936-46FF-B213-681979943FA6}" type="presParOf" srcId="{BEDF223E-3ECC-4A3E-BFA4-5397447D6F4C}" destId="{186AD5A4-BCFB-4B02-810E-F46C415D4A56}" srcOrd="5" destOrd="0" presId="urn:microsoft.com/office/officeart/2005/8/layout/pyramid2"/>
    <dgm:cxn modelId="{BAB0C72F-A4E2-4CE7-9C86-7BB0C705209F}" type="presParOf" srcId="{BEDF223E-3ECC-4A3E-BFA4-5397447D6F4C}" destId="{81197CDA-CD72-450F-B82A-BB569EEC1BA5}" srcOrd="6" destOrd="0" presId="urn:microsoft.com/office/officeart/2005/8/layout/pyramid2"/>
    <dgm:cxn modelId="{C62DE51B-7F67-48A9-8633-A45EE6C5B31D}" type="presParOf" srcId="{BEDF223E-3ECC-4A3E-BFA4-5397447D6F4C}" destId="{1107410C-C4F3-4861-9652-878591741588}" srcOrd="7" destOrd="0" presId="urn:microsoft.com/office/officeart/2005/8/layout/pyramid2"/>
    <dgm:cxn modelId="{D6CEB4F5-729A-4E22-8AEF-494116D122E8}" type="presParOf" srcId="{BEDF223E-3ECC-4A3E-BFA4-5397447D6F4C}" destId="{46C07326-72C0-40FB-B4DE-816C51740A86}" srcOrd="8" destOrd="0" presId="urn:microsoft.com/office/officeart/2005/8/layout/pyramid2"/>
    <dgm:cxn modelId="{373DFBC5-A393-43B5-9C3F-8C9F6C9E1BE1}" type="presParOf" srcId="{BEDF223E-3ECC-4A3E-BFA4-5397447D6F4C}" destId="{36EFBDF3-0A83-4766-A6BF-DD7734A05D5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885" y="134294"/>
          <a:ext cx="2500172" cy="12982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Доходы</a:t>
          </a:r>
        </a:p>
      </dsp:txBody>
      <dsp:txXfrm>
        <a:off x="368027" y="324423"/>
        <a:ext cx="1767888" cy="918023"/>
      </dsp:txXfrm>
    </dsp:sp>
    <dsp:sp modelId="{1816D16A-814C-4C22-A6CC-12105B3989BB}">
      <dsp:nvSpPr>
        <dsp:cNvPr id="0" name=""/>
        <dsp:cNvSpPr/>
      </dsp:nvSpPr>
      <dsp:spPr>
        <a:xfrm>
          <a:off x="2682784" y="267880"/>
          <a:ext cx="939609" cy="939609"/>
        </a:xfrm>
        <a:prstGeom prst="mathMin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2807329" y="627186"/>
        <a:ext cx="690519" cy="220997"/>
      </dsp:txXfrm>
    </dsp:sp>
    <dsp:sp modelId="{32775538-2AC3-4373-B014-5A44732CBC7F}">
      <dsp:nvSpPr>
        <dsp:cNvPr id="0" name=""/>
        <dsp:cNvSpPr/>
      </dsp:nvSpPr>
      <dsp:spPr>
        <a:xfrm>
          <a:off x="3704758" y="152941"/>
          <a:ext cx="2404963" cy="12609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Расходы</a:t>
          </a:r>
        </a:p>
      </dsp:txBody>
      <dsp:txXfrm>
        <a:off x="4056957" y="337608"/>
        <a:ext cx="1700565" cy="891654"/>
      </dsp:txXfrm>
    </dsp:sp>
    <dsp:sp modelId="{4B955819-9EB5-4C61-BE5E-7CE7027DF3F0}">
      <dsp:nvSpPr>
        <dsp:cNvPr id="0" name=""/>
        <dsp:cNvSpPr/>
      </dsp:nvSpPr>
      <dsp:spPr>
        <a:xfrm>
          <a:off x="6241268" y="313630"/>
          <a:ext cx="939609" cy="939609"/>
        </a:xfrm>
        <a:prstGeom prst="mathEqual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6365813" y="507189"/>
        <a:ext cx="690519" cy="552491"/>
      </dsp:txXfrm>
    </dsp:sp>
    <dsp:sp modelId="{A84245DF-C8CC-47D2-83AC-15EF153255E0}">
      <dsp:nvSpPr>
        <dsp:cNvPr id="0" name=""/>
        <dsp:cNvSpPr/>
      </dsp:nvSpPr>
      <dsp:spPr>
        <a:xfrm>
          <a:off x="7312423" y="82940"/>
          <a:ext cx="2472696" cy="14009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(+) Профицит</a:t>
          </a:r>
        </a:p>
      </dsp:txBody>
      <dsp:txXfrm>
        <a:off x="7674541" y="288110"/>
        <a:ext cx="1748460" cy="990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A68CD-BE9F-44DB-90E3-2A255C32D07A}">
      <dsp:nvSpPr>
        <dsp:cNvPr id="0" name=""/>
        <dsp:cNvSpPr/>
      </dsp:nvSpPr>
      <dsp:spPr>
        <a:xfrm>
          <a:off x="0" y="0"/>
          <a:ext cx="4028634" cy="4028634"/>
        </a:xfrm>
        <a:prstGeom prst="triangle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52C867EA-3D70-4EFB-876C-39CBD9BDA6B7}">
      <dsp:nvSpPr>
        <dsp:cNvPr id="0" name=""/>
        <dsp:cNvSpPr/>
      </dsp:nvSpPr>
      <dsp:spPr>
        <a:xfrm>
          <a:off x="2857507" y="2000265"/>
          <a:ext cx="6832325" cy="5728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бюджетные ссуды и бюджетные кредиты, полученные от бюджетов других уровней бюджетной системы РФ</a:t>
          </a:r>
        </a:p>
      </dsp:txBody>
      <dsp:txXfrm>
        <a:off x="2885470" y="2028228"/>
        <a:ext cx="6776399" cy="516895"/>
      </dsp:txXfrm>
    </dsp:sp>
    <dsp:sp modelId="{A962A191-112A-46CB-9B65-FB718826EF8E}">
      <dsp:nvSpPr>
        <dsp:cNvPr id="0" name=""/>
        <dsp:cNvSpPr/>
      </dsp:nvSpPr>
      <dsp:spPr>
        <a:xfrm>
          <a:off x="2857507" y="1285882"/>
          <a:ext cx="6804358" cy="5728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Кредиты кредитных организаций</a:t>
          </a:r>
        </a:p>
      </dsp:txBody>
      <dsp:txXfrm>
        <a:off x="2885470" y="1313845"/>
        <a:ext cx="6748432" cy="516895"/>
      </dsp:txXfrm>
    </dsp:sp>
    <dsp:sp modelId="{7BBA3E05-267A-404B-A2C7-0F036B51C2A6}">
      <dsp:nvSpPr>
        <dsp:cNvPr id="0" name=""/>
        <dsp:cNvSpPr/>
      </dsp:nvSpPr>
      <dsp:spPr>
        <a:xfrm>
          <a:off x="2821593" y="545425"/>
          <a:ext cx="6827481" cy="5728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муниципальные займы, осуществляемые путем выпуска муниципальных ценных бумаг от имени муниципального образования</a:t>
          </a:r>
        </a:p>
      </dsp:txBody>
      <dsp:txXfrm>
        <a:off x="2849556" y="573388"/>
        <a:ext cx="6771555" cy="516895"/>
      </dsp:txXfrm>
    </dsp:sp>
    <dsp:sp modelId="{81197CDA-CD72-450F-B82A-BB569EEC1BA5}">
      <dsp:nvSpPr>
        <dsp:cNvPr id="0" name=""/>
        <dsp:cNvSpPr/>
      </dsp:nvSpPr>
      <dsp:spPr>
        <a:xfrm>
          <a:off x="2857507" y="2714642"/>
          <a:ext cx="6797812" cy="5728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поступления от продажи имущества, находящегося в муниципальной собственности</a:t>
          </a:r>
        </a:p>
      </dsp:txBody>
      <dsp:txXfrm>
        <a:off x="2885470" y="2742605"/>
        <a:ext cx="6741886" cy="516895"/>
      </dsp:txXfrm>
    </dsp:sp>
    <dsp:sp modelId="{46C07326-72C0-40FB-B4DE-816C51740A86}">
      <dsp:nvSpPr>
        <dsp:cNvPr id="0" name=""/>
        <dsp:cNvSpPr/>
      </dsp:nvSpPr>
      <dsp:spPr>
        <a:xfrm>
          <a:off x="2857507" y="3429025"/>
          <a:ext cx="6759580" cy="5728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изменение остатков средств на счетах по учету средств местного бюджета</a:t>
          </a:r>
        </a:p>
      </dsp:txBody>
      <dsp:txXfrm>
        <a:off x="2885470" y="3456988"/>
        <a:ext cx="6703654" cy="516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11D7370-902B-47D3-852B-B788E6529846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3275" y="566738"/>
            <a:ext cx="4010025" cy="28368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3275" y="566738"/>
            <a:ext cx="4010025" cy="28368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3275" y="566738"/>
            <a:ext cx="4010025" cy="28368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28" y="402655"/>
            <a:ext cx="9223058" cy="14618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7031" y="1853949"/>
            <a:ext cx="4524273" cy="90859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81" indent="0">
              <a:buNone/>
              <a:defRPr sz="2300" b="1"/>
            </a:lvl2pPr>
            <a:lvl3pPr marL="1042963" indent="0">
              <a:buNone/>
              <a:defRPr sz="2100" b="1"/>
            </a:lvl3pPr>
            <a:lvl4pPr marL="1564443" indent="0">
              <a:buNone/>
              <a:defRPr sz="1800" b="1"/>
            </a:lvl4pPr>
            <a:lvl5pPr marL="2085924" indent="0">
              <a:buNone/>
              <a:defRPr sz="1800" b="1"/>
            </a:lvl5pPr>
            <a:lvl6pPr marL="2607406" indent="0">
              <a:buNone/>
              <a:defRPr sz="1800" b="1"/>
            </a:lvl6pPr>
            <a:lvl7pPr marL="3128887" indent="0">
              <a:buNone/>
              <a:defRPr sz="1800" b="1"/>
            </a:lvl7pPr>
            <a:lvl8pPr marL="3650368" indent="0">
              <a:buNone/>
              <a:defRPr sz="1800" b="1"/>
            </a:lvl8pPr>
            <a:lvl9pPr marL="417184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7031" y="2762541"/>
            <a:ext cx="4524273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552" cy="90859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81" indent="0">
              <a:buNone/>
              <a:defRPr sz="2300" b="1"/>
            </a:lvl2pPr>
            <a:lvl3pPr marL="1042963" indent="0">
              <a:buNone/>
              <a:defRPr sz="2100" b="1"/>
            </a:lvl3pPr>
            <a:lvl4pPr marL="1564443" indent="0">
              <a:buNone/>
              <a:defRPr sz="1800" b="1"/>
            </a:lvl4pPr>
            <a:lvl5pPr marL="2085924" indent="0">
              <a:buNone/>
              <a:defRPr sz="1800" b="1"/>
            </a:lvl5pPr>
            <a:lvl6pPr marL="2607406" indent="0">
              <a:buNone/>
              <a:defRPr sz="1800" b="1"/>
            </a:lvl6pPr>
            <a:lvl7pPr marL="3128887" indent="0">
              <a:buNone/>
              <a:defRPr sz="1800" b="1"/>
            </a:lvl7pPr>
            <a:lvl8pPr marL="3650368" indent="0">
              <a:buNone/>
              <a:defRPr sz="1800" b="1"/>
            </a:lvl8pPr>
            <a:lvl9pPr marL="417184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552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3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54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30" y="504190"/>
            <a:ext cx="3449364" cy="176466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552" y="1088913"/>
            <a:ext cx="5413534" cy="53745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7030" y="2268857"/>
            <a:ext cx="3449364" cy="4203335"/>
          </a:xfrm>
        </p:spPr>
        <p:txBody>
          <a:bodyPr/>
          <a:lstStyle>
            <a:lvl1pPr marL="0" indent="0">
              <a:buNone/>
              <a:defRPr sz="1800"/>
            </a:lvl1pPr>
            <a:lvl2pPr marL="521481" indent="0">
              <a:buNone/>
              <a:defRPr sz="1600"/>
            </a:lvl2pPr>
            <a:lvl3pPr marL="1042963" indent="0">
              <a:buNone/>
              <a:defRPr sz="1400"/>
            </a:lvl3pPr>
            <a:lvl4pPr marL="1564443" indent="0">
              <a:buNone/>
              <a:defRPr sz="1100"/>
            </a:lvl4pPr>
            <a:lvl5pPr marL="2085924" indent="0">
              <a:buNone/>
              <a:defRPr sz="1100"/>
            </a:lvl5pPr>
            <a:lvl6pPr marL="2607406" indent="0">
              <a:buNone/>
              <a:defRPr sz="1100"/>
            </a:lvl6pPr>
            <a:lvl7pPr marL="3128887" indent="0">
              <a:buNone/>
              <a:defRPr sz="1100"/>
            </a:lvl7pPr>
            <a:lvl8pPr marL="3650368" indent="0">
              <a:buNone/>
              <a:defRPr sz="1100"/>
            </a:lvl8pPr>
            <a:lvl9pPr marL="417184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9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30" y="504190"/>
            <a:ext cx="3449364" cy="176466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552" y="1088913"/>
            <a:ext cx="5413534" cy="5374525"/>
          </a:xfrm>
        </p:spPr>
        <p:txBody>
          <a:bodyPr/>
          <a:lstStyle>
            <a:lvl1pPr marL="0" indent="0">
              <a:buNone/>
              <a:defRPr sz="3700"/>
            </a:lvl1pPr>
            <a:lvl2pPr marL="521481" indent="0">
              <a:buNone/>
              <a:defRPr sz="3200"/>
            </a:lvl2pPr>
            <a:lvl3pPr marL="1042963" indent="0">
              <a:buNone/>
              <a:defRPr sz="2700"/>
            </a:lvl3pPr>
            <a:lvl4pPr marL="1564443" indent="0">
              <a:buNone/>
              <a:defRPr sz="2300"/>
            </a:lvl4pPr>
            <a:lvl5pPr marL="2085924" indent="0">
              <a:buNone/>
              <a:defRPr sz="2300"/>
            </a:lvl5pPr>
            <a:lvl6pPr marL="2607406" indent="0">
              <a:buNone/>
              <a:defRPr sz="2300"/>
            </a:lvl6pPr>
            <a:lvl7pPr marL="3128887" indent="0">
              <a:buNone/>
              <a:defRPr sz="2300"/>
            </a:lvl7pPr>
            <a:lvl8pPr marL="3650368" indent="0">
              <a:buNone/>
              <a:defRPr sz="2300"/>
            </a:lvl8pPr>
            <a:lvl9pPr marL="4171849" indent="0">
              <a:buNone/>
              <a:defRPr sz="23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7030" y="2268857"/>
            <a:ext cx="3449364" cy="4203335"/>
          </a:xfrm>
        </p:spPr>
        <p:txBody>
          <a:bodyPr/>
          <a:lstStyle>
            <a:lvl1pPr marL="0" indent="0">
              <a:buNone/>
              <a:defRPr sz="1800"/>
            </a:lvl1pPr>
            <a:lvl2pPr marL="521481" indent="0">
              <a:buNone/>
              <a:defRPr sz="1600"/>
            </a:lvl2pPr>
            <a:lvl3pPr marL="1042963" indent="0">
              <a:buNone/>
              <a:defRPr sz="1400"/>
            </a:lvl3pPr>
            <a:lvl4pPr marL="1564443" indent="0">
              <a:buNone/>
              <a:defRPr sz="1100"/>
            </a:lvl4pPr>
            <a:lvl5pPr marL="2085924" indent="0">
              <a:buNone/>
              <a:defRPr sz="1100"/>
            </a:lvl5pPr>
            <a:lvl6pPr marL="2607406" indent="0">
              <a:buNone/>
              <a:defRPr sz="1100"/>
            </a:lvl6pPr>
            <a:lvl7pPr marL="3128887" indent="0">
              <a:buNone/>
              <a:defRPr sz="1100"/>
            </a:lvl7pPr>
            <a:lvl8pPr marL="3650368" indent="0">
              <a:buNone/>
              <a:defRPr sz="1100"/>
            </a:lvl8pPr>
            <a:lvl9pPr marL="417184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52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4" y="402652"/>
            <a:ext cx="6739070" cy="64091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7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87"/>
            <a:ext cx="9089390" cy="16211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65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0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667"/>
            <a:ext cx="4722918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667"/>
            <a:ext cx="4722918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0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5" indent="0">
              <a:buNone/>
              <a:defRPr sz="2100" b="1"/>
            </a:lvl3pPr>
            <a:lvl4pPr marL="1564582" indent="0">
              <a:buNone/>
              <a:defRPr sz="1800" b="1"/>
            </a:lvl4pPr>
            <a:lvl5pPr marL="2086110" indent="0">
              <a:buNone/>
              <a:defRPr sz="1800" b="1"/>
            </a:lvl5pPr>
            <a:lvl6pPr marL="2607637" indent="0">
              <a:buNone/>
              <a:defRPr sz="1800" b="1"/>
            </a:lvl6pPr>
            <a:lvl7pPr marL="3129165" indent="0">
              <a:buNone/>
              <a:defRPr sz="1800" b="1"/>
            </a:lvl7pPr>
            <a:lvl8pPr marL="3650692" indent="0">
              <a:buNone/>
              <a:defRPr sz="1800" b="1"/>
            </a:lvl8pPr>
            <a:lvl9pPr marL="417221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8405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890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5" indent="0">
              <a:buNone/>
              <a:defRPr sz="2100" b="1"/>
            </a:lvl3pPr>
            <a:lvl4pPr marL="1564582" indent="0">
              <a:buNone/>
              <a:defRPr sz="1800" b="1"/>
            </a:lvl4pPr>
            <a:lvl5pPr marL="2086110" indent="0">
              <a:buNone/>
              <a:defRPr sz="1800" b="1"/>
            </a:lvl5pPr>
            <a:lvl6pPr marL="2607637" indent="0">
              <a:buNone/>
              <a:defRPr sz="1800" b="1"/>
            </a:lvl6pPr>
            <a:lvl7pPr marL="3129165" indent="0">
              <a:buNone/>
              <a:defRPr sz="1800" b="1"/>
            </a:lvl7pPr>
            <a:lvl8pPr marL="3650692" indent="0">
              <a:buNone/>
              <a:defRPr sz="1800" b="1"/>
            </a:lvl8pPr>
            <a:lvl9pPr marL="417221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8405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115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5" indent="0">
              <a:buNone/>
              <a:defRPr sz="1100"/>
            </a:lvl3pPr>
            <a:lvl4pPr marL="1564582" indent="0">
              <a:buNone/>
              <a:defRPr sz="1000"/>
            </a:lvl4pPr>
            <a:lvl5pPr marL="2086110" indent="0">
              <a:buNone/>
              <a:defRPr sz="1000"/>
            </a:lvl5pPr>
            <a:lvl6pPr marL="2607637" indent="0">
              <a:buNone/>
              <a:defRPr sz="1000"/>
            </a:lvl6pPr>
            <a:lvl7pPr marL="3129165" indent="0">
              <a:buNone/>
              <a:defRPr sz="1000"/>
            </a:lvl7pPr>
            <a:lvl8pPr marL="3650692" indent="0">
              <a:buNone/>
              <a:defRPr sz="1000"/>
            </a:lvl8pPr>
            <a:lvl9pPr marL="417221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5" indent="0">
              <a:buNone/>
              <a:defRPr sz="2700"/>
            </a:lvl3pPr>
            <a:lvl4pPr marL="1564582" indent="0">
              <a:buNone/>
              <a:defRPr sz="2300"/>
            </a:lvl4pPr>
            <a:lvl5pPr marL="2086110" indent="0">
              <a:buNone/>
              <a:defRPr sz="2300"/>
            </a:lvl5pPr>
            <a:lvl6pPr marL="2607637" indent="0">
              <a:buNone/>
              <a:defRPr sz="2300"/>
            </a:lvl6pPr>
            <a:lvl7pPr marL="3129165" indent="0">
              <a:buNone/>
              <a:defRPr sz="2300"/>
            </a:lvl7pPr>
            <a:lvl8pPr marL="3650692" indent="0">
              <a:buNone/>
              <a:defRPr sz="2300"/>
            </a:lvl8pPr>
            <a:lvl9pPr marL="417221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5" indent="0">
              <a:buNone/>
              <a:defRPr sz="1100"/>
            </a:lvl3pPr>
            <a:lvl4pPr marL="1564582" indent="0">
              <a:buNone/>
              <a:defRPr sz="1000"/>
            </a:lvl4pPr>
            <a:lvl5pPr marL="2086110" indent="0">
              <a:buNone/>
              <a:defRPr sz="1000"/>
            </a:lvl5pPr>
            <a:lvl6pPr marL="2607637" indent="0">
              <a:buNone/>
              <a:defRPr sz="1000"/>
            </a:lvl6pPr>
            <a:lvl7pPr marL="3129165" indent="0">
              <a:buNone/>
              <a:defRPr sz="1000"/>
            </a:lvl7pPr>
            <a:lvl8pPr marL="3650692" indent="0">
              <a:buNone/>
              <a:defRPr sz="1000"/>
            </a:lvl8pPr>
            <a:lvl9pPr marL="417221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65"/>
            <a:ext cx="2406015" cy="645293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65"/>
            <a:ext cx="7039822" cy="64529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700"/>
            </a:lvl1pPr>
            <a:lvl2pPr marL="521481" indent="0" algn="ctr">
              <a:buNone/>
              <a:defRPr sz="2300"/>
            </a:lvl2pPr>
            <a:lvl3pPr marL="1042963" indent="0" algn="ctr">
              <a:buNone/>
              <a:defRPr sz="2100"/>
            </a:lvl3pPr>
            <a:lvl4pPr marL="1564443" indent="0" algn="ctr">
              <a:buNone/>
              <a:defRPr sz="1800"/>
            </a:lvl4pPr>
            <a:lvl5pPr marL="2085924" indent="0" algn="ctr">
              <a:buNone/>
              <a:defRPr sz="1800"/>
            </a:lvl5pPr>
            <a:lvl6pPr marL="2607406" indent="0" algn="ctr">
              <a:buNone/>
              <a:defRPr sz="1800"/>
            </a:lvl6pPr>
            <a:lvl7pPr marL="3128887" indent="0" algn="ctr">
              <a:buNone/>
              <a:defRPr sz="1800"/>
            </a:lvl7pPr>
            <a:lvl8pPr marL="3650368" indent="0" algn="ctr">
              <a:buNone/>
              <a:defRPr sz="1800"/>
            </a:lvl8pPr>
            <a:lvl9pPr marL="4171849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6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4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464"/>
            <a:ext cx="9223058" cy="3145935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1161"/>
            <a:ext cx="9223058" cy="1654373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2148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429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644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85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607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288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503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718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5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3261"/>
            <a:ext cx="4522417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4" y="2013261"/>
            <a:ext cx="4522417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4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02005" y="1417665"/>
            <a:ext cx="1023278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1043148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60787" indent="-260787" algn="l" defTabSz="1043148" rtl="0" eaLnBrk="1" latinLnBrk="0" hangingPunct="1">
        <a:lnSpc>
          <a:spcPct val="90000"/>
        </a:lnSpc>
        <a:spcBef>
          <a:spcPts val="1141"/>
        </a:spcBef>
        <a:buFont typeface="Arial" panose="020B0604020202020204" pitchFamily="34" charset="0"/>
        <a:buChar char="•"/>
        <a:defRPr sz="18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782361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18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303934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18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825508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18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2347082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18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868656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229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803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377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654"/>
            <a:ext cx="9223058" cy="146180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3260"/>
            <a:ext cx="9223058" cy="479855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9643"/>
            <a:ext cx="2406015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90" y="7009643"/>
            <a:ext cx="3609023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5" y="7009643"/>
            <a:ext cx="2406015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defTabSz="104305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764" indent="-260764" algn="l" defTabSz="1043055" rtl="0" eaLnBrk="1" latinLnBrk="0" hangingPunct="1">
        <a:lnSpc>
          <a:spcPct val="90000"/>
        </a:lnSpc>
        <a:spcBef>
          <a:spcPts val="114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82291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18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6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3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1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28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55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3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5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2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0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7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5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2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19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6"/>
            <a:ext cx="9624060" cy="126047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67"/>
            <a:ext cx="9624060" cy="4991131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6735-3D45-4041-A1E0-B8CA3AA70D75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9643"/>
            <a:ext cx="3386243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A9A0-81F2-4D30-B3EF-E2A9F824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104305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5" indent="-391145" algn="l" defTabSz="104305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2" indent="-325955" algn="l" defTabSz="104305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18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6" indent="-260764" algn="l" defTabSz="104305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3" indent="-260764" algn="l" defTabSz="104305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1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28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55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3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5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2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0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7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5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2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19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5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hyperlink" Target="mailto:komfinbat@yandex.ru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599"/>
            <a:ext cx="10693400" cy="5346700"/>
          </a:xfrm>
          <a:prstGeom prst="rect">
            <a:avLst/>
          </a:prstGeom>
        </p:spPr>
      </p:pic>
      <p:sp>
        <p:nvSpPr>
          <p:cNvPr id="42" name="CustomShape 1"/>
          <p:cNvSpPr/>
          <p:nvPr/>
        </p:nvSpPr>
        <p:spPr>
          <a:xfrm>
            <a:off x="4846634" y="6496069"/>
            <a:ext cx="5143536" cy="357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КРЕСТЦЫ 2019 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46300" y="352401"/>
            <a:ext cx="7488832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60486" y="4210053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917544" y="3281359"/>
            <a:ext cx="9089390" cy="1621111"/>
          </a:xfrm>
        </p:spPr>
        <p:txBody>
          <a:bodyPr>
            <a:no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Бюджет для граждан </a:t>
            </a:r>
            <a:br>
              <a:rPr lang="ru-RU" alt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</a:br>
            <a:r>
              <a:rPr lang="ru-RU" alt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к решению Думы Батецкого муниципального округа «О бюджете Батецкого муниципального округа на 2025 год и на плановый период 2026 и 2027 годов» № 62-РД  от 25.12.2024</a:t>
            </a:r>
            <a:br>
              <a:rPr lang="ru-RU" alt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</a:br>
            <a:endParaRPr lang="ru-RU" alt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EA1BC4-FB43-2657-EEE8-CC3139C8F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882" y="109017"/>
            <a:ext cx="936104" cy="702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32056" y="352402"/>
            <a:ext cx="5786478" cy="36933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0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46040" y="923906"/>
            <a:ext cx="10144196" cy="500065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Бюджетная система Российской Федерации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916" y="1566847"/>
            <a:ext cx="264320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Бюджетная система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Российской Федерации или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«бюджет расширенного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правительства»</a:t>
            </a:r>
          </a:p>
        </p:txBody>
      </p:sp>
      <p:sp>
        <p:nvSpPr>
          <p:cNvPr id="15" name="Равно 14"/>
          <p:cNvSpPr/>
          <p:nvPr/>
        </p:nvSpPr>
        <p:spPr>
          <a:xfrm>
            <a:off x="3417874" y="1995475"/>
            <a:ext cx="557210" cy="428628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3692" y="1709723"/>
            <a:ext cx="2214578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Российской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18" name="Плюс 17"/>
          <p:cNvSpPr/>
          <p:nvPr/>
        </p:nvSpPr>
        <p:spPr>
          <a:xfrm>
            <a:off x="6846898" y="1852599"/>
            <a:ext cx="500066" cy="500066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704154" y="1566847"/>
            <a:ext cx="191943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государственных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внебюджетных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фондов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3692" y="3209921"/>
            <a:ext cx="2214578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Консолидированные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Бюджеты субъектов Российской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354" y="3852863"/>
            <a:ext cx="25717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8336" y="3281359"/>
            <a:ext cx="150019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внебюджетные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фонды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Российской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2848" y="3281359"/>
            <a:ext cx="1571636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Территориальные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фонды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обязательного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медицинского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страхования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7478" y="5353061"/>
            <a:ext cx="268868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(региональные бюджеты)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5526" y="5353061"/>
            <a:ext cx="2683812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муниципальных округов</a:t>
            </a:r>
          </a:p>
          <a:p>
            <a:endParaRPr lang="ru-RU" sz="1400" dirty="0"/>
          </a:p>
        </p:txBody>
      </p:sp>
      <p:sp>
        <p:nvSpPr>
          <p:cNvPr id="29" name="Стрелка углом вверх 28"/>
          <p:cNvSpPr/>
          <p:nvPr/>
        </p:nvSpPr>
        <p:spPr>
          <a:xfrm>
            <a:off x="2060552" y="2995607"/>
            <a:ext cx="2071702" cy="285752"/>
          </a:xfrm>
          <a:prstGeom prst="bent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5203824" y="4424367"/>
            <a:ext cx="285752" cy="714380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5203824" y="2638417"/>
            <a:ext cx="285752" cy="571504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углом вверх 32"/>
          <p:cNvSpPr/>
          <p:nvPr/>
        </p:nvSpPr>
        <p:spPr>
          <a:xfrm flipH="1">
            <a:off x="8704286" y="2781293"/>
            <a:ext cx="857256" cy="42862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 rot="16200000">
            <a:off x="1774800" y="3352797"/>
            <a:ext cx="642942" cy="357190"/>
          </a:xfrm>
          <a:prstGeom prst="mathMinus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1417610" y="4710119"/>
            <a:ext cx="7429552" cy="357190"/>
          </a:xfrm>
          <a:prstGeom prst="mathMinus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 rot="5400000">
            <a:off x="2167709" y="4960152"/>
            <a:ext cx="571504" cy="357190"/>
          </a:xfrm>
          <a:prstGeom prst="mathMinus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инус 36"/>
          <p:cNvSpPr/>
          <p:nvPr/>
        </p:nvSpPr>
        <p:spPr>
          <a:xfrm rot="5400000">
            <a:off x="7525559" y="4960152"/>
            <a:ext cx="571504" cy="357190"/>
          </a:xfrm>
          <a:prstGeom prst="mathMinus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углом вверх 37"/>
          <p:cNvSpPr/>
          <p:nvPr/>
        </p:nvSpPr>
        <p:spPr>
          <a:xfrm>
            <a:off x="7561278" y="2781293"/>
            <a:ext cx="857256" cy="402909"/>
          </a:xfrm>
          <a:prstGeom prst="bent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82DAD7-EA77-B02B-A287-E4ADDF368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66" y="60648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75"/>
            <a:ext cx="10693400" cy="5346700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346040" y="4424367"/>
            <a:ext cx="2000264" cy="184427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бюджетном</a:t>
            </a:r>
          </a:p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послании</a:t>
            </a:r>
          </a:p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</a:t>
            </a:r>
          </a:p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</a:p>
          <a:p>
            <a:pPr algn="ctr">
              <a:defRPr/>
            </a:pP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774932" y="3995739"/>
            <a:ext cx="2071702" cy="149032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прогнозе социально-экономического развития округа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061344" y="3924301"/>
            <a:ext cx="2286016" cy="936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программах 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418138" y="4424367"/>
            <a:ext cx="2214578" cy="149032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 направлениях бюджетной и   налоговой политики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1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>
          <a:xfrm>
            <a:off x="3042444" y="352402"/>
            <a:ext cx="6120680" cy="42862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0"/>
          <p:cNvSpPr txBox="1">
            <a:spLocks/>
          </p:cNvSpPr>
          <p:nvPr/>
        </p:nvSpPr>
        <p:spPr>
          <a:xfrm>
            <a:off x="988982" y="995343"/>
            <a:ext cx="9123994" cy="928694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/>
          <a:p>
            <a:pPr algn="ctr" defTabSz="1043055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На чем основано составление проекта</a:t>
            </a:r>
            <a:b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</a:b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бюджета округа: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631792" y="2424103"/>
            <a:ext cx="9644130" cy="785818"/>
          </a:xfrm>
          <a:prstGeom prst="flowChart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Собственные средства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средства, не имеющие определенной цели расходования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rot="11973797" flipV="1">
            <a:off x="1504867" y="3089488"/>
            <a:ext cx="468428" cy="1455311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rot="11973797" flipH="1" flipV="1">
            <a:off x="4351693" y="3196721"/>
            <a:ext cx="61187" cy="812217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rot="9132045" flipH="1" flipV="1">
            <a:off x="6456936" y="3113418"/>
            <a:ext cx="65544" cy="1407452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rot="9132045" flipH="1" flipV="1">
            <a:off x="8285642" y="3017928"/>
            <a:ext cx="551535" cy="1098367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9154" name="Picture 2" descr="https://economic-definition.com/Images/Forex_Otzovik/630/910/1390271389-shema_processa_byudzhetirovaniya_na_predpriyat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16" y="5138747"/>
            <a:ext cx="2857520" cy="223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868724-76E0-E62E-71B8-D44E4B3C3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56" y="40624"/>
            <a:ext cx="936104" cy="7044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10396" y="352402"/>
            <a:ext cx="6048672" cy="42512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03230" y="1066781"/>
            <a:ext cx="9624060" cy="71087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процесс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ежегодное формирование и исполнение бюджета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31858" y="2066913"/>
            <a:ext cx="928694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бюджета на очередной год и на плановый период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60486" y="2924169"/>
            <a:ext cx="885831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в текущем году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89114" y="3852863"/>
            <a:ext cx="842968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60552" y="4781557"/>
            <a:ext cx="8358246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отчета об исполнении бюджета предыдущего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60486" y="5710251"/>
            <a:ext cx="885831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проекта бюджета на очередной год и на плановый период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31858" y="6638945"/>
            <a:ext cx="928694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проекта бюджета на очередной год и на плановый период</a:t>
            </a:r>
          </a:p>
        </p:txBody>
      </p:sp>
      <p:sp>
        <p:nvSpPr>
          <p:cNvPr id="24" name="Нашивка 23"/>
          <p:cNvSpPr/>
          <p:nvPr/>
        </p:nvSpPr>
        <p:spPr>
          <a:xfrm>
            <a:off x="1131858" y="5853127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774668" y="6781821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1631924" y="4924433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1560486" y="3995739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1203296" y="3067045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774668" y="2209789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 rot="-5400000">
            <a:off x="-2010824" y="4280902"/>
            <a:ext cx="5070923" cy="642946"/>
          </a:xfrm>
          <a:prstGeom prst="curvedDownArrow">
            <a:avLst>
              <a:gd name="adj1" fmla="val 31639"/>
              <a:gd name="adj2" fmla="val 95028"/>
              <a:gd name="adj3" fmla="val 2903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04315" tIns="52157" rIns="104315" bIns="52157"/>
          <a:lstStyle/>
          <a:p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DBD069-38D8-BFAB-B20B-B52C93182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62" y="-5076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393517" y="341422"/>
            <a:ext cx="6120680" cy="3809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3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46040" y="852467"/>
            <a:ext cx="10144196" cy="1117599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показатели социально-экономического развития Батецкого муниципального района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123798"/>
              </p:ext>
            </p:extLst>
          </p:nvPr>
        </p:nvGraphicFramePr>
        <p:xfrm>
          <a:off x="274602" y="1970066"/>
          <a:ext cx="10072758" cy="55106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8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2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46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Показатель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2022 год Отчет</a:t>
                      </a:r>
                      <a:endParaRPr lang="ru-RU" sz="1800" b="1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2023</a:t>
                      </a:r>
                      <a:r>
                        <a:rPr lang="ru-RU" sz="1800" u="none" baseline="0" dirty="0"/>
                        <a:t> </a:t>
                      </a:r>
                      <a:r>
                        <a:rPr lang="ru-RU" sz="1800" u="none" dirty="0"/>
                        <a:t>год Отчет</a:t>
                      </a:r>
                      <a:endParaRPr lang="ru-RU" sz="1800" b="1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2024  Год Оценка</a:t>
                      </a:r>
                      <a:endParaRPr lang="ru-RU" sz="1800" b="1" i="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2025 Прогноз</a:t>
                      </a:r>
                      <a:endParaRPr lang="ru-RU" sz="1800" b="1" i="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2026 Прогноз</a:t>
                      </a:r>
                      <a:endParaRPr lang="ru-RU" sz="1800" b="1" i="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2027 Прогноз</a:t>
                      </a:r>
                      <a:endParaRPr lang="ru-RU" sz="1800" b="1" i="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Численность постоянного населения (среднегодовая), тыс. человек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55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Оборот розничной торговли, млн. рублей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482,5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497,5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539,0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589,8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619,3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Индекс производства продукции сельского хозяйства, %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95,7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99,5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55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Индекс оборота розничной торговли, 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(Основной текст)"/>
                        </a:rPr>
                        <a:t>97,9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Ввод в действие жилых домов,  тыс. кв. м.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(Основной текст)"/>
                        </a:rPr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46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Номинальная начисленная среднемесячная заработная плата работников организаций, тыс. рублей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(Основной текст)"/>
                        </a:rPr>
                        <a:t>37,4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56,6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3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Уровень безработицы, %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(Основной текст)"/>
                        </a:rPr>
                        <a:t>11,3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8,1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59BF88-FF1F-0E16-4B0B-3DC34E76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39" y="88927"/>
            <a:ext cx="936104" cy="729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38388" y="352401"/>
            <a:ext cx="6120680" cy="4286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4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164" y="923905"/>
            <a:ext cx="10144196" cy="1260475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параметры бюджета </a:t>
            </a:r>
            <a:b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муниципального округа на 2025 год </a:t>
            </a:r>
            <a:b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на плановый период 2026 и 2027 годов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1937"/>
              </p:ext>
            </p:extLst>
          </p:nvPr>
        </p:nvGraphicFramePr>
        <p:xfrm>
          <a:off x="488916" y="2352665"/>
          <a:ext cx="9715567" cy="49145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2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1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                   на 01.10.2024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            на 2025 год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              на 2026 год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                на 2027 год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1. Доходы,</a:t>
                      </a:r>
                      <a:r>
                        <a:rPr lang="ru-RU" sz="2000" u="none" strike="noStrike" baseline="0" dirty="0"/>
                        <a:t> 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251,7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281,4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254,6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256,9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           налоговые и неналоговые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75,9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93,5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98,5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102,9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          безвозмездные поступления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175,8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187,9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156,1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154,0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2.</a:t>
                      </a:r>
                      <a:r>
                        <a:rPr lang="ru-RU" sz="2000" u="none" strike="noStrike" baseline="0" dirty="0"/>
                        <a:t> Расходы, 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265,7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281,4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254,6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256,9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3. Дефицит (-), профицит (+)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-14,0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4. Источники финансирования дефицита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14,0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err="1"/>
                        <a:t>х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err="1"/>
                        <a:t>х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err="1"/>
                        <a:t>х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Овальная выноска 14"/>
          <p:cNvSpPr/>
          <p:nvPr/>
        </p:nvSpPr>
        <p:spPr>
          <a:xfrm>
            <a:off x="8990038" y="1495409"/>
            <a:ext cx="1582786" cy="571504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48625B-A36C-3A47-115B-4B6C7C7FC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56" y="50301"/>
            <a:ext cx="936104" cy="68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86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12121" y="352402"/>
            <a:ext cx="6186907" cy="38252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7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5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60354" y="2566979"/>
            <a:ext cx="3786214" cy="100013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доходы физических лиц </a:t>
            </a:r>
          </a:p>
          <a:p>
            <a:pPr algn="ctr" fontAlgn="b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59,1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60354" y="3781425"/>
            <a:ext cx="3786214" cy="928694"/>
          </a:xfrm>
          <a:prstGeom prst="flowChartAlternate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совокупный доход</a:t>
            </a:r>
          </a:p>
          <a:p>
            <a:pPr algn="ctr" fontAlgn="b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7,9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60354" y="4924433"/>
            <a:ext cx="3786214" cy="92869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</a:p>
          <a:p>
            <a:pPr algn="ctr" fontAlgn="b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187,9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60354" y="6067441"/>
            <a:ext cx="3786214" cy="85725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Иные доходы</a:t>
            </a:r>
          </a:p>
          <a:p>
            <a:pPr algn="ctr" fontAlgn="b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26,5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92080" y="781029"/>
            <a:ext cx="10001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параметры бюджета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Батецкого муниципального округа на 2025 год</a:t>
            </a:r>
          </a:p>
        </p:txBody>
      </p:sp>
      <p:sp>
        <p:nvSpPr>
          <p:cNvPr id="20" name="Овальная выноска 19"/>
          <p:cNvSpPr/>
          <p:nvPr/>
        </p:nvSpPr>
        <p:spPr>
          <a:xfrm>
            <a:off x="8918600" y="1924037"/>
            <a:ext cx="1582786" cy="571504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</p:txBody>
      </p:sp>
      <p:sp>
        <p:nvSpPr>
          <p:cNvPr id="25" name="Заголовок 10"/>
          <p:cNvSpPr txBox="1">
            <a:spLocks/>
          </p:cNvSpPr>
          <p:nvPr/>
        </p:nvSpPr>
        <p:spPr>
          <a:xfrm>
            <a:off x="631792" y="1924037"/>
            <a:ext cx="321471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0430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Доходы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281,4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pPr marL="0" marR="0" lvl="0" indent="0" algn="ctr" defTabSz="10430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0"/>
          <p:cNvSpPr txBox="1">
            <a:spLocks/>
          </p:cNvSpPr>
          <p:nvPr/>
        </p:nvSpPr>
        <p:spPr>
          <a:xfrm>
            <a:off x="5060948" y="1924037"/>
            <a:ext cx="3000396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0430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Рас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ходы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281,4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775196" y="2638417"/>
            <a:ext cx="4500594" cy="7143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fontAlgn="b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126,9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775196" y="3567111"/>
            <a:ext cx="4500594" cy="7143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44,5</a:t>
            </a: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4775196" y="4495805"/>
            <a:ext cx="4500594" cy="7143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12,1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775196" y="5424499"/>
            <a:ext cx="4500594" cy="7143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57,0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4846634" y="6353193"/>
            <a:ext cx="4500594" cy="7143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Иные расходы</a:t>
            </a:r>
          </a:p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40,9</a:t>
            </a:r>
            <a:endParaRPr lang="ru-RU" b="1" dirty="0"/>
          </a:p>
        </p:txBody>
      </p:sp>
      <p:sp>
        <p:nvSpPr>
          <p:cNvPr id="40964" name="AutoShape 4" descr="Exam Png File - Education Icon In Red, Transparent Png , Transparent Png 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Exam Png File - Education Icon In Red, Transparent Png , Transparent Png 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9BF15C-1C92-F430-0FE6-5556EA3C9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28" y="50226"/>
            <a:ext cx="936104" cy="730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8800" y="352401"/>
            <a:ext cx="6030228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6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164" y="1138219"/>
            <a:ext cx="10144196" cy="1260475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Объемы межбюджетных трансфертов </a:t>
            </a:r>
            <a:b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бюджету Батецкого муниципального округа </a:t>
            </a:r>
            <a:b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2025 год и на плановый период 2026 и 2027 годов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277290"/>
              </p:ext>
            </p:extLst>
          </p:nvPr>
        </p:nvGraphicFramePr>
        <p:xfrm>
          <a:off x="329815" y="3481414"/>
          <a:ext cx="9409373" cy="2857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4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на 2025 год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на        2026 год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на 2027 год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baseline="0" dirty="0"/>
                        <a:t>Всего, в том числе: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187,9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156,1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154,0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          Дотации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76,3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49,3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47,3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          Субсидии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33,4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29,0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29,0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Субвенции</a:t>
                      </a: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70,4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70,0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69,9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Иные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межбюджетные трансферты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Овальная выноска 15"/>
          <p:cNvSpPr/>
          <p:nvPr/>
        </p:nvSpPr>
        <p:spPr>
          <a:xfrm>
            <a:off x="8847162" y="2566979"/>
            <a:ext cx="1582786" cy="571504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2F6F53-3472-363D-4807-05A062B48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109823"/>
            <a:ext cx="927732" cy="658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8800" y="352401"/>
            <a:ext cx="6462276" cy="44268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4668" y="1066781"/>
            <a:ext cx="9624060" cy="71087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доходов бюджета Батецкого муниципального округа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37856419"/>
              </p:ext>
            </p:extLst>
          </p:nvPr>
        </p:nvGraphicFramePr>
        <p:xfrm>
          <a:off x="1098228" y="1990379"/>
          <a:ext cx="8820504" cy="529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386260" y="2126928"/>
            <a:ext cx="152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dirty="0">
                <a:solidFill>
                  <a:srgbClr val="000000"/>
                </a:solidFill>
              </a:rPr>
              <a:t>Млн.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CBC3A2-7E36-7716-A034-CC61C4E7E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33" y="66833"/>
            <a:ext cx="971851" cy="68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78348" y="352402"/>
            <a:ext cx="6696744" cy="38252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8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4602" y="781029"/>
            <a:ext cx="10418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Динамика и структура налоговых и неналоговых доходов на 2025 год, млн. руб. </a:t>
            </a:r>
          </a:p>
        </p:txBody>
      </p:sp>
      <p:graphicFrame>
        <p:nvGraphicFramePr>
          <p:cNvPr id="2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18652"/>
              </p:ext>
            </p:extLst>
          </p:nvPr>
        </p:nvGraphicFramePr>
        <p:xfrm>
          <a:off x="987704" y="1904349"/>
          <a:ext cx="8424936" cy="301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92274"/>
              </p:ext>
            </p:extLst>
          </p:nvPr>
        </p:nvGraphicFramePr>
        <p:xfrm>
          <a:off x="274602" y="5117238"/>
          <a:ext cx="10215634" cy="283750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3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37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/>
                        <a:t>Налоговые доходы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/>
                        <a:t>84,0</a:t>
                      </a: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/>
                        <a:t>Неналоговые доходы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9,5</a:t>
                      </a: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Налог на доходы физических лиц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Доходы от использования имущества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Акцизы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/>
                        <a:t>5,5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Платежи при пользовании природными ресурсами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21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Налоги на совокупный доход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Доходы от оказания платных услуг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4305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/>
                        <a:t>Доходы от продажи материальных и нематериальных активов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7720857"/>
                  </a:ext>
                </a:extLst>
              </a:tr>
              <a:tr h="480158">
                <a:tc>
                  <a:txBody>
                    <a:bodyPr/>
                    <a:lstStyle/>
                    <a:p>
                      <a:pPr marL="0" marR="0" indent="0" algn="l" defTabSz="104305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/>
                        <a:t>Государственная пошлина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Штрафы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38DDF3-C8EC-FDA0-29ED-F86898FA31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40" y="50656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3" y="3925441"/>
            <a:ext cx="2952599" cy="86409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27779" y="369902"/>
            <a:ext cx="6686074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7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258468" y="2053234"/>
            <a:ext cx="6445950" cy="1221232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sz="2800" dirty="0"/>
              <a:t>ООО «Медовый Дом»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258468" y="3781425"/>
            <a:ext cx="6445950" cy="1221232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sz="2800" dirty="0"/>
              <a:t>ООО «</a:t>
            </a:r>
            <a:r>
              <a:rPr lang="ru-RU" sz="2800" dirty="0" err="1"/>
              <a:t>Передольское</a:t>
            </a:r>
            <a:r>
              <a:rPr lang="ru-RU" sz="2800" dirty="0"/>
              <a:t>»</a:t>
            </a:r>
          </a:p>
          <a:p>
            <a:pPr fontAlgn="b"/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2080" y="852467"/>
            <a:ext cx="10001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Крупные налогоплательщики бюджета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Батецкого муниципального округа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43360-022F-A77C-A5BD-E4B59C576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18" y="84667"/>
            <a:ext cx="747712" cy="7287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500904-3F69-1DC7-1479-BA05659FB2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3" y="1879307"/>
            <a:ext cx="2736575" cy="13869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0C76C12C-822E-61C6-7DB6-28A8E03037C8}"/>
              </a:ext>
            </a:extLst>
          </p:cNvPr>
          <p:cNvSpPr/>
          <p:nvPr/>
        </p:nvSpPr>
        <p:spPr>
          <a:xfrm>
            <a:off x="3258468" y="5581625"/>
            <a:ext cx="6445950" cy="1272772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sz="2800" dirty="0"/>
              <a:t>ООО Агрофирма «Зеленые луга»</a:t>
            </a:r>
          </a:p>
          <a:p>
            <a:pPr fontAlgn="b"/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8673E0-8FA1-8647-0D33-5D678BDC0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1" y="3770152"/>
            <a:ext cx="2736575" cy="138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39F604-B1B6-C88A-955D-CEF2A27E5A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3" y="5512519"/>
            <a:ext cx="2721263" cy="164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" y="1478533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66380" y="352401"/>
            <a:ext cx="7523790" cy="37934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2" name="AutoShape 2" descr="Picture background">
            <a:extLst>
              <a:ext uri="{FF2B5EF4-FFF2-40B4-BE49-F238E27FC236}">
                <a16:creationId xmlns:a16="http://schemas.microsoft.com/office/drawing/2014/main" id="{B393568D-3DFD-33E2-F8E4-4BB079D73A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8392" y="28829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16F7D5-818E-F472-C9C3-2525899D2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47" y="958409"/>
            <a:ext cx="9244657" cy="59729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6D981-FADC-8CFE-6F2A-B834BD81A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12" y="100774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38388" y="352401"/>
            <a:ext cx="6336704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20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31792" y="781029"/>
            <a:ext cx="9644130" cy="714380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Расходы бюджета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164" y="1423971"/>
            <a:ext cx="10215634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</a:t>
            </a:r>
            <a:r>
              <a:rPr lang="ru-RU" altLang="ru-RU" sz="2800" dirty="0"/>
              <a:t>–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расходов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в соответствии с расходными 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формирования расходов бюджета:</a:t>
            </a:r>
            <a:endParaRPr lang="ru-RU" alt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разделам, по ведомствам, по муниципальным программам округа.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424631"/>
            <a:ext cx="10557341" cy="928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98643" y="3606422"/>
            <a:ext cx="1409261" cy="120635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Общегосударственные вопросы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45956" y="3606422"/>
            <a:ext cx="1384018" cy="120635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18006" y="3606422"/>
            <a:ext cx="1467116" cy="117654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73154" y="3612726"/>
            <a:ext cx="1477802" cy="117654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38989" y="3606422"/>
            <a:ext cx="1467116" cy="115577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947755" y="4943076"/>
            <a:ext cx="1635095" cy="130067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государственного и муниципального долга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6708" y="4916109"/>
            <a:ext cx="1205677" cy="130067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оборона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31990" y="4950191"/>
            <a:ext cx="1205678" cy="130495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60750" y="4943075"/>
            <a:ext cx="1223214" cy="130067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окружающей среды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18071" y="4970149"/>
            <a:ext cx="1357321" cy="12736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Культура, кинематография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89707" y="4943076"/>
            <a:ext cx="1277113" cy="131206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-266723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cxnSpLocks/>
            <a:stCxn id="24" idx="2"/>
          </p:cNvCxnSpPr>
          <p:nvPr/>
        </p:nvCxnSpPr>
        <p:spPr>
          <a:xfrm flipH="1">
            <a:off x="1223915" y="6216783"/>
            <a:ext cx="25632" cy="24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V="1">
            <a:off x="1162037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2798124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V="1">
            <a:off x="2590797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2798124" y="6401439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V="1">
            <a:off x="4019557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298322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5727082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 flipV="1">
            <a:off x="5519755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7155842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V="1">
            <a:off x="6948515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8656040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6200000" flipV="1">
            <a:off x="8377275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H="1">
            <a:off x="9870486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11A583-3A5D-FB9A-4461-CCB846522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90" y="94137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56821" y="352401"/>
            <a:ext cx="6546263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21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03230" y="1138219"/>
            <a:ext cx="9624060" cy="71087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Батецкого муниципального округа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310632"/>
              </p:ext>
            </p:extLst>
          </p:nvPr>
        </p:nvGraphicFramePr>
        <p:xfrm>
          <a:off x="417478" y="2209789"/>
          <a:ext cx="985844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70256" y="2638417"/>
            <a:ext cx="143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dirty="0">
                <a:solidFill>
                  <a:srgbClr val="000000"/>
                </a:solidFill>
              </a:rPr>
              <a:t>Млн. рублей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165B0C-90C3-9043-FE10-3FD5B3905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96" y="21949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38388" y="276513"/>
            <a:ext cx="6336704" cy="60066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22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88982" y="852467"/>
            <a:ext cx="9286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расходов бюджета округа на 2025 год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млн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42608"/>
              </p:ext>
            </p:extLst>
          </p:nvPr>
        </p:nvGraphicFramePr>
        <p:xfrm>
          <a:off x="203164" y="5567375"/>
          <a:ext cx="10215634" cy="17030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1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Общегосударственные вопросы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57,0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Образование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127,0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Национальная оборона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Культура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44,5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Национальная безопасность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04305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/>
                        <a:t>Социальная политика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03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16,1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04305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/>
                        <a:t>Физическая культура и спорт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5,1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ЖКХ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13,8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Обслуживание муниципального долга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Охрана окружающей среды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281,4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964071"/>
              </p:ext>
            </p:extLst>
          </p:nvPr>
        </p:nvGraphicFramePr>
        <p:xfrm>
          <a:off x="262164" y="1488756"/>
          <a:ext cx="1021563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39BBEA-00E2-F6B2-E7BB-880126F1E7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47" y="0"/>
            <a:ext cx="747712" cy="799363"/>
          </a:xfrm>
          <a:prstGeom prst="rect">
            <a:avLst/>
          </a:prstGeom>
        </p:spPr>
      </p:pic>
      <p:graphicFrame>
        <p:nvGraphicFramePr>
          <p:cNvPr id="4" name="Содержимое 4">
            <a:extLst>
              <a:ext uri="{FF2B5EF4-FFF2-40B4-BE49-F238E27FC236}">
                <a16:creationId xmlns:a16="http://schemas.microsoft.com/office/drawing/2014/main" id="{FCCB2DAF-2B4C-911C-8E82-F265D894DB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406820"/>
              </p:ext>
            </p:extLst>
          </p:nvPr>
        </p:nvGraphicFramePr>
        <p:xfrm>
          <a:off x="262164" y="1467223"/>
          <a:ext cx="10215634" cy="396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85622B2C-156E-A59E-CF6F-AE07A4401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905906"/>
              </p:ext>
            </p:extLst>
          </p:nvPr>
        </p:nvGraphicFramePr>
        <p:xfrm>
          <a:off x="414564" y="1488757"/>
          <a:ext cx="10016672" cy="393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75"/>
            <a:ext cx="10693400" cy="534670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760296"/>
              </p:ext>
            </p:extLst>
          </p:nvPr>
        </p:nvGraphicFramePr>
        <p:xfrm>
          <a:off x="203164" y="1909217"/>
          <a:ext cx="10287074" cy="52306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2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sz="18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ОБЩЕГОСУДАРСТВЕННЫЕ ВОПРОСЫ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57,0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52,1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51,1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НАЦИОНАЛЬНАЯ ОБОРОНА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НАЦИОНАЛЬНАЯ БЕЗОПАСНОСТЬ И ПРАВООХРАНИТЕЛЬНАЯ ДЕЯТЕЛЬНОСТЬ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16,0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ЖИЛИЩНО-КОММУНАЛЬНОЕ ХОЗЯЙСТВО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ОХРАНА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ОКРУЖАЮЩЕЙ СРЕДЫ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ОБРАЗОВАНИЕ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127,0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119,6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118,0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КУЛЬТУРА, КИНЕМАТОГРАФИЯ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СОЦИАЛЬНАЯ ПОЛИТИКА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02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ФИЗИЧЕСКАЯ КУЛЬТУРА И СПОРТ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ОБСЛУЖИВАНИЕ ГОСУДАРСТВЕННОГО И МУНИЦИПАЛЬНОГО ДОЛГА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822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УСЛОВНО УТВЕРЖДЕННЫЕ РАСХОДЫ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latin typeface="Times New Roman"/>
                        </a:rPr>
                        <a:t>281,4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latin typeface="Times New Roman"/>
                        </a:rPr>
                        <a:t>254,6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latin typeface="Times New Roman"/>
                        </a:rPr>
                        <a:t>256,9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74602" y="709591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Расходная часть бюджета Батецкого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муниципального округа по разделам, млн. руб.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23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178348" y="220675"/>
            <a:ext cx="6840761" cy="44926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6BE50-5E85-85DD-2E52-111F4A463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14" y="-26911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15268" y="209525"/>
            <a:ext cx="6299784" cy="68354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7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24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2080" y="781029"/>
            <a:ext cx="8255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Муниципальные программы</a:t>
            </a:r>
          </a:p>
        </p:txBody>
      </p:sp>
      <p:sp>
        <p:nvSpPr>
          <p:cNvPr id="25" name="Заголовок 10"/>
          <p:cNvSpPr txBox="1">
            <a:spLocks/>
          </p:cNvSpPr>
          <p:nvPr/>
        </p:nvSpPr>
        <p:spPr>
          <a:xfrm>
            <a:off x="560354" y="1423971"/>
            <a:ext cx="9858444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целях повышения эффективности и результативности бюджетных расходов Администрацией Батецкого муниципального района принято решение о формировании и исполнении расходной части муниципального бюджета через реализацию 26 муниципальных программ. Составление бюджета в программном варианте позволяет контролировать достижение целей и задач бюджетной политики в целом по сферам деятельности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274602" y="4138615"/>
            <a:ext cx="2500330" cy="15716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Муниципальная программа</a:t>
            </a:r>
          </a:p>
        </p:txBody>
      </p:sp>
      <p:sp>
        <p:nvSpPr>
          <p:cNvPr id="23" name="Стрелка вправо 22"/>
          <p:cNvSpPr/>
          <p:nvPr/>
        </p:nvSpPr>
        <p:spPr>
          <a:xfrm rot="20511730">
            <a:off x="2754620" y="4064552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989246" y="4710119"/>
            <a:ext cx="642942" cy="4286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104307">
            <a:off x="2754978" y="5280810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75064" y="3709987"/>
            <a:ext cx="2000264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Подпрограмма 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75064" y="4710119"/>
            <a:ext cx="2000264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Подпрограмма 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75064" y="5710251"/>
            <a:ext cx="2000264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Подпрограмма 3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347096" y="4067177"/>
            <a:ext cx="2143140" cy="15716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Показатели эффективности</a:t>
            </a:r>
          </a:p>
        </p:txBody>
      </p:sp>
      <p:sp>
        <p:nvSpPr>
          <p:cNvPr id="42" name="Овал 41"/>
          <p:cNvSpPr/>
          <p:nvPr/>
        </p:nvSpPr>
        <p:spPr>
          <a:xfrm>
            <a:off x="5918204" y="3067045"/>
            <a:ext cx="228601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Мероприятия подпрограммы</a:t>
            </a:r>
          </a:p>
        </p:txBody>
      </p:sp>
      <p:sp>
        <p:nvSpPr>
          <p:cNvPr id="43" name="Овал 42"/>
          <p:cNvSpPr/>
          <p:nvPr/>
        </p:nvSpPr>
        <p:spPr>
          <a:xfrm>
            <a:off x="5918204" y="4352929"/>
            <a:ext cx="228601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Мероприятия подпрограммы</a:t>
            </a:r>
          </a:p>
        </p:txBody>
      </p:sp>
      <p:sp>
        <p:nvSpPr>
          <p:cNvPr id="44" name="Овал 43"/>
          <p:cNvSpPr/>
          <p:nvPr/>
        </p:nvSpPr>
        <p:spPr>
          <a:xfrm>
            <a:off x="5918204" y="5567375"/>
            <a:ext cx="228601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Мероприятия подпрограммы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0696C6-5FDF-C428-1D33-5D8B0E304E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66" y="-23674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75"/>
            <a:ext cx="10693400" cy="534670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75894"/>
              </p:ext>
            </p:extLst>
          </p:nvPr>
        </p:nvGraphicFramePr>
        <p:xfrm>
          <a:off x="450156" y="1851206"/>
          <a:ext cx="10040650" cy="49745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sz="18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2025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2027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"Обеспечение жильем молодых семей в Батецком муниципальном округе" 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Батецкого муниципального округа"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"Патриотическое воспитание населения в Батецком муниципальном округе"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153,0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153,0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«Комплексное развитие транспортной инфраструктуры Батецкого муниципального округа»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11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9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11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культуры и туризма в Батецком муниципальном округе"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46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44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43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Муниципальная программа "Развитие физической культуры и спорта на территории Батецкого муниципального округа"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образования в Батецком муниципальном округе"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131,5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124,5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123,0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"Совершенствование системы муниципального управления и развитие местного самоуправления в Батецком муниципальном округе"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43,3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39,6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38,9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«Профилактика правонарушений, терроризма и экстремизма в Батецком муниципальном округе»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60420" y="781029"/>
            <a:ext cx="9286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Муниципальные программы на 2025-2027 годы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млн. руб.)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25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538388" y="220675"/>
            <a:ext cx="6120680" cy="67239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0E92F6-F921-E25D-1B96-F25B82042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0"/>
            <a:ext cx="752188" cy="7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247"/>
            <a:ext cx="10693400" cy="5483928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16710"/>
              </p:ext>
            </p:extLst>
          </p:nvPr>
        </p:nvGraphicFramePr>
        <p:xfrm>
          <a:off x="290371" y="1867667"/>
          <a:ext cx="10184666" cy="3995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33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sz="18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2025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2027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"Обеспечение экономического развития Батецкого муниципального округа"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агропромышленного комплекса в Батецком муниципальном округе»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инфраструктуры водоснабжения и водоотведения населенных пунктов Батецкого муниципального округа"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на территории Батецкого муниципального округа"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037409"/>
                  </a:ext>
                </a:extLst>
              </a:tr>
              <a:tr h="7363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"Привлечение педагогических кадров в систему образования Батецкого муниципального округа"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60420" y="781029"/>
            <a:ext cx="9286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Муниципальные программы на 2025-2027 годы (млн. руб.)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26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890316" y="164289"/>
            <a:ext cx="6984776" cy="52185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C466BC-872C-ACBA-2834-53CFE5F2A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48" y="49663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75"/>
            <a:ext cx="10693400" cy="534670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51792"/>
              </p:ext>
            </p:extLst>
          </p:nvPr>
        </p:nvGraphicFramePr>
        <p:xfrm>
          <a:off x="522164" y="1773443"/>
          <a:ext cx="10009111" cy="44996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sz="18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2025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2027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78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«Комплексное развитие социальной инфраструктуры Батецкого муниципального округа» 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848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«Комплексное развитие коммунальной инфраструктуры Батецкого муниципального округа»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98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«Комплексное развитие территории Батецкого муниципального округа»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178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«Обеспечение первичных мер пожарной безопасности на территории Батецкого муниципального округа»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78">
                <a:tc>
                  <a:txBody>
                    <a:bodyPr/>
                    <a:lstStyle/>
                    <a:p>
                      <a:r>
                        <a:rPr lang="ru-RU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молодежной политики на территории Батецкого муниципального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0,01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873830"/>
                  </a:ext>
                </a:extLst>
              </a:tr>
              <a:tr h="366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программные расходы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23,2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21,0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20,8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8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/>
                        <a:t>Всего расходы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Times New Roman"/>
                        </a:rPr>
                        <a:t>281,4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Times New Roman"/>
                        </a:rPr>
                        <a:t>254,6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Times New Roman"/>
                        </a:rPr>
                        <a:t>256,9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56461" y="662705"/>
            <a:ext cx="9286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Муниципальные программы на 2025-2027 годы (млн. руб.)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394372" y="164290"/>
            <a:ext cx="6120680" cy="47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8AD3E9-C9A7-52A9-9B0A-1EB40E424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66" y="8336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09591"/>
            <a:ext cx="10215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образование 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ru-RU" altLang="ru-RU" sz="5000" dirty="0">
                <a:solidFill>
                  <a:srgbClr val="FF5050"/>
                </a:solidFill>
              </a:rPr>
              <a:t>9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998630" y="352401"/>
            <a:ext cx="6804454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84522"/>
              </p:ext>
            </p:extLst>
          </p:nvPr>
        </p:nvGraphicFramePr>
        <p:xfrm>
          <a:off x="274603" y="1423971"/>
          <a:ext cx="6440249" cy="3893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1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/>
                        </a:rPr>
                        <a:t>110,5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102,7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Молодежная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41540566"/>
              </p:ext>
            </p:extLst>
          </p:nvPr>
        </p:nvGraphicFramePr>
        <p:xfrm>
          <a:off x="6846898" y="1438373"/>
          <a:ext cx="3315218" cy="563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WhatsApp Image 2021-02-08 at 09.22.2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346436" y="5464396"/>
            <a:ext cx="3143272" cy="209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" name="Picture 1" descr="Z:\Комитет финансов\СУРИНА\Презентация к докладу Главы 2020\фото\103D3300\DSC_0027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5570019"/>
            <a:ext cx="2989246" cy="199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156F5-86BA-D7ED-5CBD-DABDDA617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698" y="52245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09591"/>
            <a:ext cx="10215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культуру 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0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259578" y="138087"/>
            <a:ext cx="6174244" cy="50165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83184"/>
              </p:ext>
            </p:extLst>
          </p:nvPr>
        </p:nvGraphicFramePr>
        <p:xfrm>
          <a:off x="274603" y="1423971"/>
          <a:ext cx="6286543" cy="26809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2024 год 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 году 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90633773"/>
              </p:ext>
            </p:extLst>
          </p:nvPr>
        </p:nvGraphicFramePr>
        <p:xfrm>
          <a:off x="5846766" y="852467"/>
          <a:ext cx="4489444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164" y="4633892"/>
            <a:ext cx="326473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044" name="AutoShape 4" descr="https://apf.mail.ru/cgi-bin/readmsg?id=16196156671644114774;0;5&amp;exif=1&amp;full=1&amp;x-email=finans%40adm-krestcy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6" name="AutoShape 6" descr="https://apf.mail.ru/cgi-bin/readmsg?id=16196156671644114774;0;5&amp;exif=1&amp;full=1&amp;x-email=finans%40adm-krestcy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047" name="Picture 7" descr="C:\Users\Alexi\Downloads\1617361521716.jpg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489312" y="4495805"/>
            <a:ext cx="361535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9DDF7B-3A40-480C-B560-12BF7850C8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24" y="16526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06340" y="352402"/>
            <a:ext cx="6552728" cy="43424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3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0354" y="852467"/>
            <a:ext cx="9624060" cy="71087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бюджет для граждан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7544" y="1852599"/>
            <a:ext cx="96329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  <a:cs typeface="Times New Roman" pitchFamily="18" charset="0"/>
              </a:rPr>
              <a:t>В целях повышения прозрачности бюджета и бюджетного процесса разработан информационный ресурс «Бюджет для граждан». Мы постарались в доступной и понятной для граждан форме показать основные параметры бюджета округа.</a:t>
            </a:r>
          </a:p>
          <a:p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Основной текст)"/>
              <a:cs typeface="Times New Roman" pitchFamily="18" charset="0"/>
            </a:endParaRPr>
          </a:p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  <a:cs typeface="Times New Roman" pitchFamily="18" charset="0"/>
              </a:rPr>
              <a:t>Граждане - и как налогоплательщики, и как потребители общественных благ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Основной текст)"/>
              <a:cs typeface="Times New Roman" pitchFamily="18" charset="0"/>
            </a:endParaRPr>
          </a:p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  <a:cs typeface="Times New Roman" pitchFamily="18" charset="0"/>
              </a:rPr>
              <a:t>«Бюджет для граждан» познакомит Вас с решением о бюджете Батецкого муниципального округа на 2025 год и на плановый период 2026 и 2027 годов.</a:t>
            </a:r>
          </a:p>
          <a:p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Основной текст)"/>
              <a:cs typeface="Times New Roman" pitchFamily="18" charset="0"/>
            </a:endParaRPr>
          </a:p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округа затрагивает интересы каждого жителя округа.</a:t>
            </a:r>
          </a:p>
        </p:txBody>
      </p:sp>
      <p:sp>
        <p:nvSpPr>
          <p:cNvPr id="28" name="Нашивка 27"/>
          <p:cNvSpPr/>
          <p:nvPr/>
        </p:nvSpPr>
        <p:spPr>
          <a:xfrm>
            <a:off x="346040" y="2066913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346040" y="3352797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346040" y="4567243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346040" y="5710251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3CFB6-FF77-D9CD-DCFA-7027F5ADF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64" y="109444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09591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общегосударственные вопросы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2025-2027 годы, млн. рублей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1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268800" y="164291"/>
            <a:ext cx="6174244" cy="47950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77827"/>
              </p:ext>
            </p:extLst>
          </p:nvPr>
        </p:nvGraphicFramePr>
        <p:xfrm>
          <a:off x="346040" y="1852600"/>
          <a:ext cx="6418270" cy="49982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9666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474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112,2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Функционирование высшего должностного лица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Функционирование 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04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деятельности органов финансово-бюджетного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29929961"/>
              </p:ext>
            </p:extLst>
          </p:nvPr>
        </p:nvGraphicFramePr>
        <p:xfrm>
          <a:off x="6930876" y="1736405"/>
          <a:ext cx="3196740" cy="534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86FDD8-0DFA-41FF-3E26-EB0929F13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760" y="1938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379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09591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физическую культуру и спорт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2025-2027 годы, тыс.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2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998630" y="147624"/>
            <a:ext cx="6660438" cy="48281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83066"/>
              </p:ext>
            </p:extLst>
          </p:nvPr>
        </p:nvGraphicFramePr>
        <p:xfrm>
          <a:off x="274602" y="1995475"/>
          <a:ext cx="5936194" cy="20019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632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97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51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437475"/>
              </p:ext>
            </p:extLst>
          </p:nvPr>
        </p:nvGraphicFramePr>
        <p:xfrm>
          <a:off x="6485398" y="2007484"/>
          <a:ext cx="4350878" cy="292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1137" name="Picture 1" descr="C:\Users\Alexi\Downloads\IMG_20201210_114931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4705330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38" name="Picture 2" descr="C:\Users\Alexi\Downloads\IMG_20201120_130828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846502" y="4776768"/>
            <a:ext cx="371477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A5FF77-EC49-0572-4E4F-FC26C2ADFE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21" y="11371"/>
            <a:ext cx="747712" cy="7287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28EC51-16D6-150B-B335-5E0C748FE7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24" y="0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09591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социальную политику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3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106340" y="164291"/>
            <a:ext cx="6336704" cy="39615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72543"/>
              </p:ext>
            </p:extLst>
          </p:nvPr>
        </p:nvGraphicFramePr>
        <p:xfrm>
          <a:off x="306140" y="1786809"/>
          <a:ext cx="6120680" cy="29370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2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9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9184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95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108,0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62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62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87633393"/>
              </p:ext>
            </p:extLst>
          </p:nvPr>
        </p:nvGraphicFramePr>
        <p:xfrm>
          <a:off x="6514345" y="1839054"/>
          <a:ext cx="3872916" cy="508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9090" name="Picture 2" descr="https://avatars.mds.yandex.net/get-zen_doc/3976017/pub_5f8451a398a59436d2320fe7_5f846967a144c35a278e26a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56" y="4861545"/>
            <a:ext cx="3022498" cy="2140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1" name="Picture 3" descr="Z:\Комитет по инвестиционной политике\Отчет Главы 2021\фото\СХ фото\Фото домов по Программе\Кондратюк\IMG-20210205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2188" y="4717529"/>
            <a:ext cx="2218568" cy="255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9E836B-CDC2-939A-BE93-91EEA3706B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46" y="0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638153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жилищно-коммунальное хозяйство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4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427258" y="137375"/>
            <a:ext cx="6375826" cy="42162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64859"/>
              </p:ext>
            </p:extLst>
          </p:nvPr>
        </p:nvGraphicFramePr>
        <p:xfrm>
          <a:off x="274602" y="1735997"/>
          <a:ext cx="6728282" cy="30329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964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16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ХОЗЯЙСТВО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Коммунальное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хозяйство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 1,7 раз.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46683613"/>
              </p:ext>
            </p:extLst>
          </p:nvPr>
        </p:nvGraphicFramePr>
        <p:xfrm>
          <a:off x="7146900" y="1858245"/>
          <a:ext cx="2986145" cy="570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426" name="Picture 2" descr="Местные новости - Администрация сельского поселения Успенск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132" y="5653633"/>
            <a:ext cx="2232248" cy="149961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3428" name="Picture 4" descr="Коммунальные службы иконки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4372" y="5653633"/>
            <a:ext cx="1642504" cy="162711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2" name="Picture 4" descr="C:\Documents and Settings\user\Рабочий стол\Новая папка (2)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0556" y="5437610"/>
            <a:ext cx="2592288" cy="20162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3027C8-587B-C66A-524D-B8CD7B513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92" y="31619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638153"/>
            <a:ext cx="10215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национальную оборону, безопасность и правоохранительную деятельность 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5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322364" y="214315"/>
            <a:ext cx="6840760" cy="4155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77097"/>
              </p:ext>
            </p:extLst>
          </p:nvPr>
        </p:nvGraphicFramePr>
        <p:xfrm>
          <a:off x="203164" y="2207813"/>
          <a:ext cx="6511688" cy="45971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6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858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544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БЕЗОПАСНОСТЬ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и ПРАВООХРАНИТЕЛЬНАЯ ДЕЯТЕЛЬНОСТЬ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Защита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населения и территории от ЧС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3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национальной безопасности и правоохранительной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деятельности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2553752"/>
              </p:ext>
            </p:extLst>
          </p:nvPr>
        </p:nvGraphicFramePr>
        <p:xfrm>
          <a:off x="6858868" y="1931413"/>
          <a:ext cx="3274178" cy="520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4C8F77-9249-07BD-8666-D67707D1F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52" y="-11991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217"/>
            <a:ext cx="10693400" cy="565363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638153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охрану окружающей среды 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6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178348" y="109018"/>
            <a:ext cx="6624736" cy="44998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12401"/>
              </p:ext>
            </p:extLst>
          </p:nvPr>
        </p:nvGraphicFramePr>
        <p:xfrm>
          <a:off x="162124" y="2269257"/>
          <a:ext cx="6184710" cy="19988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9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5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3074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945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2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ОХРАНА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ОКРУЖАЮЩЕЙ СРЕДЫ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26395554"/>
              </p:ext>
            </p:extLst>
          </p:nvPr>
        </p:nvGraphicFramePr>
        <p:xfrm>
          <a:off x="6642844" y="1909217"/>
          <a:ext cx="349020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56" y="4285481"/>
            <a:ext cx="5976664" cy="316835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A78F69-0AF4-F218-4F38-36F9D9ACD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24" y="0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28783"/>
            <a:ext cx="9715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национальную экономику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7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268800" y="164289"/>
            <a:ext cx="6138542" cy="45626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73104"/>
              </p:ext>
            </p:extLst>
          </p:nvPr>
        </p:nvGraphicFramePr>
        <p:xfrm>
          <a:off x="703189" y="1806001"/>
          <a:ext cx="6731743" cy="39062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249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48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Лесное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6248973"/>
                  </a:ext>
                </a:extLst>
              </a:tr>
              <a:tr h="412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48790889"/>
              </p:ext>
            </p:extLst>
          </p:nvPr>
        </p:nvGraphicFramePr>
        <p:xfrm>
          <a:off x="7566815" y="1138931"/>
          <a:ext cx="3031759" cy="603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8066" name="Picture 2" descr="На ремонт дорог в Крестецком районе на 2021-2022 годы из областного бюджета выделят 330 млн рублей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02" y="5708363"/>
            <a:ext cx="2786082" cy="185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F:\Desktop\article56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4998" y="5491148"/>
            <a:ext cx="303175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3175F7-E287-3BE3-8AE7-297992181E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63" y="0"/>
            <a:ext cx="747712" cy="7287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D8F4A-84CC-905F-20E8-474D1B9099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13" y="-26911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394372" y="352402"/>
            <a:ext cx="6408712" cy="38252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7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38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46040" y="1852599"/>
            <a:ext cx="2857520" cy="928694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Акцизы на нефтепродукты</a:t>
            </a:r>
          </a:p>
          <a:p>
            <a:pPr algn="ctr"/>
            <a:r>
              <a:rPr 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5,5 млн. руб.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418270" y="1477169"/>
            <a:ext cx="4071966" cy="1804190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Перечисления в виде субсидии на формирование муниципальных дорожных фондов и ремонт автомобильных дорог общего пользования местного значения</a:t>
            </a:r>
          </a:p>
          <a:p>
            <a:pPr algn="ctr"/>
            <a:r>
              <a:rPr 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6,2 млн. руб.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774668" y="2995607"/>
            <a:ext cx="6429420" cy="2071702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2.2 ПОЛОЖЕНИЯ о дорожном фонде Батецкого муниципального района, порядке его формирования и использования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2080" y="852467"/>
            <a:ext cx="10001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Средства дорожного фонда 2025 год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7346964" y="3281359"/>
            <a:ext cx="1359096" cy="2000264"/>
            <a:chOff x="1140593" y="3214686"/>
            <a:chExt cx="1217226" cy="1143803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142181" y="3857414"/>
              <a:ext cx="1214050" cy="1087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5" name="Прямая соединительная линия 34"/>
          <p:cNvCxnSpPr/>
          <p:nvPr/>
        </p:nvCxnSpPr>
        <p:spPr bwMode="auto">
          <a:xfrm rot="5400000" flipH="1" flipV="1">
            <a:off x="-617696" y="4030785"/>
            <a:ext cx="2500330" cy="135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Блок-схема: альтернативный процесс 38"/>
          <p:cNvSpPr/>
          <p:nvPr/>
        </p:nvSpPr>
        <p:spPr>
          <a:xfrm>
            <a:off x="346040" y="5281623"/>
            <a:ext cx="3571900" cy="1785950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содержание автомобильных дорог общего пользования муниципального значения </a:t>
            </a: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4203692" y="5281623"/>
            <a:ext cx="3571900" cy="1785950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выполнение ремонтных работ автомобильных дорог общего пользования местного значения 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7918468" y="5357685"/>
            <a:ext cx="2571768" cy="1924202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т.ч. в рамках приоритетного проекта «Дорога к дому»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 rot="10800000" flipV="1">
            <a:off x="7275526" y="6281754"/>
            <a:ext cx="714380" cy="952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789768-4091-E77D-27D6-7F582AD4A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6" y="52930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8800" y="352401"/>
            <a:ext cx="6822316" cy="37616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8916" y="852467"/>
            <a:ext cx="985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Источники финансирования дефицита бюджета</a:t>
            </a: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488916" y="1495409"/>
            <a:ext cx="9572692" cy="11237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финансирования дефицита бюджета утверждаются органами представительной власти в решении о бюджете на очередной финансовый год по основным видам привлеченных средств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6370" y="2709855"/>
            <a:ext cx="7215238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Источниками финансирования местного бюджета могут быть внутренние источники в следующих формах: 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417478" y="3067045"/>
          <a:ext cx="9948788" cy="4028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5A56EC-FE8A-8818-D27E-1633227429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38" y="78317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33948" y="142876"/>
            <a:ext cx="6365080" cy="4939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40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88982" y="923905"/>
            <a:ext cx="928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Объем и структура муниципального долга </a:t>
            </a:r>
          </a:p>
        </p:txBody>
      </p:sp>
      <p:graphicFrame>
        <p:nvGraphicFramePr>
          <p:cNvPr id="2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686066"/>
              </p:ext>
            </p:extLst>
          </p:nvPr>
        </p:nvGraphicFramePr>
        <p:xfrm>
          <a:off x="5778748" y="1785925"/>
          <a:ext cx="4643470" cy="55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602992"/>
              </p:ext>
            </p:extLst>
          </p:nvPr>
        </p:nvGraphicFramePr>
        <p:xfrm>
          <a:off x="571472" y="1785925"/>
          <a:ext cx="4846666" cy="506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D06BC9-0910-7C8A-4136-64C57DD82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6" y="71438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8800" y="280963"/>
            <a:ext cx="6246252" cy="49655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27" name="Заголовок 6"/>
          <p:cNvSpPr txBox="1">
            <a:spLocks/>
          </p:cNvSpPr>
          <p:nvPr/>
        </p:nvSpPr>
        <p:spPr>
          <a:xfrm>
            <a:off x="631792" y="781029"/>
            <a:ext cx="9624060" cy="71087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1043055">
              <a:spcBef>
                <a:spcPct val="0"/>
              </a:spcBef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Бюджет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 это план доходов и расходов на финансовый год</a:t>
            </a:r>
          </a:p>
        </p:txBody>
      </p:sp>
      <p:graphicFrame>
        <p:nvGraphicFramePr>
          <p:cNvPr id="31" name="Схема 30"/>
          <p:cNvGraphicFramePr/>
          <p:nvPr/>
        </p:nvGraphicFramePr>
        <p:xfrm>
          <a:off x="417478" y="1495409"/>
          <a:ext cx="9787006" cy="156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" name="Рисунок 32" descr="https://videouroki.net/videouroki/conspekty/obsch1011/32-gosudarstviennyi-biudzhiet-1.files/image006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601" y="3352797"/>
            <a:ext cx="473123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videouroki.net/videouroki/conspekty/obsch1011/32-gosudarstviennyi-biudzhiet-1.files/image007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1749" y="3352797"/>
            <a:ext cx="475619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203164" y="6638945"/>
            <a:ext cx="557216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Доходы </a:t>
            </a:r>
            <a:r>
              <a:rPr lang="en-US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r>
              <a:rPr lang="ru-RU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Расходы = </a:t>
            </a:r>
            <a:r>
              <a:rPr lang="ru-RU" sz="250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Профицит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89642" y="6638945"/>
            <a:ext cx="4362203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Расходы </a:t>
            </a:r>
            <a:r>
              <a:rPr lang="en-US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r>
              <a:rPr lang="ru-RU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Доходы = </a:t>
            </a:r>
            <a:r>
              <a:rPr lang="ru-RU" sz="250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Дефицит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9DD2DB-91E7-126A-119D-218A83149E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41" y="29156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6040" y="1209657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ctr">
              <a:lnSpc>
                <a:spcPct val="100000"/>
              </a:lnSpc>
            </a:pPr>
            <a:endParaRPr lang="ru-RU" sz="1400" spc="-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1748"/>
            <a:ext cx="10693400" cy="627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31792" y="995343"/>
            <a:ext cx="928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Открытые информационные ресурсы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4358" y="1876523"/>
            <a:ext cx="7049896" cy="358486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0" tIns="0" rIns="0" bIns="0">
            <a:noAutofit/>
          </a:bodyPr>
          <a:lstStyle/>
          <a:p>
            <a:pPr marR="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" sz="20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Комитет финансов Администрации Батецкого муниципального </a:t>
            </a: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района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" sz="20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Адрес: 175000, Новгородская область, п. Батецкий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i="1" kern="0" dirty="0">
                <a:solidFill>
                  <a:sysClr val="windowText" lastClr="000000"/>
                </a:solidFill>
              </a:rPr>
              <a:t>у</a:t>
            </a:r>
            <a:r>
              <a:rPr lang="ru" sz="2000" i="1" kern="0" dirty="0">
                <a:solidFill>
                  <a:sysClr val="windowText" lastClr="000000"/>
                </a:solidFill>
              </a:rPr>
              <a:t>л. Советская д.39а</a:t>
            </a:r>
            <a:r>
              <a:rPr kumimoji="0" lang="ru" sz="20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i="1" kern="0" dirty="0">
                <a:solidFill>
                  <a:sysClr val="windowText" lastClr="000000"/>
                </a:solidFill>
              </a:rPr>
              <a:t>Т</a:t>
            </a:r>
            <a:r>
              <a:rPr lang="ru" sz="2000" i="1" kern="0" dirty="0">
                <a:solidFill>
                  <a:sysClr val="windowText" lastClr="000000"/>
                </a:solidFill>
              </a:rPr>
              <a:t>ел. 8 (816)61 22-101,22-084,22-442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000" i="1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i="1" kern="0" dirty="0">
                <a:solidFill>
                  <a:sysClr val="windowText" lastClr="000000"/>
                </a:solidFill>
              </a:rPr>
              <a:t>:  </a:t>
            </a:r>
            <a:r>
              <a:rPr lang="en-US" sz="2000" i="1" kern="0" dirty="0">
                <a:solidFill>
                  <a:sysClr val="windowText" lastClr="000000"/>
                </a:solidFill>
                <a:hlinkClick r:id="rId4"/>
              </a:rPr>
              <a:t>komfinbat@yandex.ru</a:t>
            </a:r>
            <a:endParaRPr lang="en-US" sz="2000" i="1" kern="0" dirty="0">
              <a:solidFill>
                <a:sysClr val="windowText" lastClr="000000"/>
              </a:solidFill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i="1" kern="0" dirty="0">
                <a:solidFill>
                  <a:sysClr val="windowText" lastClr="000000"/>
                </a:solidFill>
              </a:rPr>
              <a:t>Администрация Батецкого муниципального района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000" i="1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i="1" kern="0" dirty="0">
                <a:solidFill>
                  <a:sysClr val="windowText" lastClr="000000"/>
                </a:solidFill>
              </a:rPr>
              <a:t>: </a:t>
            </a:r>
            <a:r>
              <a:rPr lang="en-US" sz="2000" i="1" kern="0" dirty="0">
                <a:solidFill>
                  <a:sysClr val="windowText" lastClr="000000"/>
                </a:solidFill>
              </a:rPr>
              <a:t>batetckij-r49.gosweb.gosuslugi.ru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sz="2000" i="1" kern="0" dirty="0">
              <a:solidFill>
                <a:sysClr val="windowText" lastClr="000000"/>
              </a:solidFill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ru-RU" sz="2000" i="1" kern="0" dirty="0">
              <a:solidFill>
                <a:sysClr val="windowText" lastClr="000000"/>
              </a:solidFill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sz="2000" i="1" kern="0" dirty="0">
              <a:solidFill>
                <a:sysClr val="windowText" lastClr="000000"/>
              </a:solidFill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ru" sz="2000" i="1" kern="0" dirty="0">
              <a:solidFill>
                <a:sysClr val="windowText" lastClr="000000"/>
              </a:solidFill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ru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164" y="1924037"/>
            <a:ext cx="164803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ru-RU" altLang="ru-RU" sz="5000" dirty="0">
                <a:solidFill>
                  <a:srgbClr val="FF5050"/>
                </a:solidFill>
              </a:rPr>
              <a:t>1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94372" y="125378"/>
            <a:ext cx="6667104" cy="52445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F85448-CF7B-7BFD-FBE4-6450361DE0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96" y="71191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6040" y="1209657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ctr">
              <a:lnSpc>
                <a:spcPct val="100000"/>
              </a:lnSpc>
            </a:pPr>
            <a:endParaRPr lang="ru-RU" sz="1400" spc="-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6537"/>
            <a:ext cx="10693400" cy="62711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8982" y="1423971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СПАСИБО</a:t>
            </a:r>
            <a:b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pic>
        <p:nvPicPr>
          <p:cNvPr id="61442" name="Picture 2" descr="https://economic-definition.com/Images/Forex_Otzovik/280/470/1236166643-rost_dohodnoy_chas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0816" y="1281095"/>
            <a:ext cx="3071834" cy="202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8800" y="352401"/>
            <a:ext cx="6817386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5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0354" y="852467"/>
            <a:ext cx="9624060" cy="71087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и профицит</a:t>
            </a:r>
          </a:p>
        </p:txBody>
      </p:sp>
      <p:sp>
        <p:nvSpPr>
          <p:cNvPr id="15" name="Содержимое 3"/>
          <p:cNvSpPr>
            <a:spLocks noGrp="1"/>
          </p:cNvSpPr>
          <p:nvPr>
            <p:ph sz="half" idx="1"/>
          </p:nvPr>
        </p:nvSpPr>
        <p:spPr>
          <a:xfrm>
            <a:off x="131726" y="1709723"/>
            <a:ext cx="4175120" cy="68102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ru-RU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Дефицит </a:t>
            </a:r>
          </a:p>
        </p:txBody>
      </p:sp>
      <p:sp>
        <p:nvSpPr>
          <p:cNvPr id="16" name="Содержимое 4"/>
          <p:cNvSpPr txBox="1">
            <a:spLocks/>
          </p:cNvSpPr>
          <p:nvPr/>
        </p:nvSpPr>
        <p:spPr>
          <a:xfrm>
            <a:off x="6489708" y="1638285"/>
            <a:ext cx="4071966" cy="71438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kumimoji="0" lang="ru-RU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lang="ru-RU" sz="28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Профицит 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46106" y="2781293"/>
            <a:ext cx="4000528" cy="9144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Накопительные резервы</a:t>
            </a: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774668" y="3852863"/>
            <a:ext cx="4143404" cy="914400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</a:t>
            </a: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6061080" y="2495541"/>
            <a:ext cx="3429024" cy="91440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Накопительные резервы</a:t>
            </a: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6132518" y="4138615"/>
            <a:ext cx="3571900" cy="9144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</a:t>
            </a:r>
          </a:p>
        </p:txBody>
      </p:sp>
      <p:sp>
        <p:nvSpPr>
          <p:cNvPr id="21" name="Овал 20"/>
          <p:cNvSpPr/>
          <p:nvPr/>
        </p:nvSpPr>
        <p:spPr>
          <a:xfrm>
            <a:off x="846106" y="5353061"/>
            <a:ext cx="4000528" cy="185736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дефицитном бюджете растёт долг и (или) снижаются остатки средств (накопления)</a:t>
            </a:r>
          </a:p>
        </p:txBody>
      </p:sp>
      <p:sp>
        <p:nvSpPr>
          <p:cNvPr id="22" name="Овал 21"/>
          <p:cNvSpPr/>
          <p:nvPr/>
        </p:nvSpPr>
        <p:spPr>
          <a:xfrm>
            <a:off x="5918204" y="5210185"/>
            <a:ext cx="4000528" cy="20002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профицитом бюджете снижается долг и (или) растут остатки средств (накопления)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295DC6-D34D-0A9D-1EF5-42003BC6E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38" y="30492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53" name="Line 13"/>
          <p:cNvSpPr>
            <a:spLocks noChangeShapeType="1"/>
          </p:cNvSpPr>
          <p:nvPr/>
        </p:nvSpPr>
        <p:spPr bwMode="auto">
          <a:xfrm rot="11973797" flipV="1">
            <a:off x="3157498" y="1755594"/>
            <a:ext cx="45719" cy="620589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rot="9132045" flipH="1" flipV="1">
            <a:off x="7566467" y="1682905"/>
            <a:ext cx="61059" cy="650073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274602" y="2495541"/>
            <a:ext cx="5012566" cy="1339264"/>
          </a:xfrm>
          <a:prstGeom prst="flowChart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Собственные средства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средства,  не имеющие определенной цели расходования</a:t>
            </a: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5775328" y="2495541"/>
            <a:ext cx="4511310" cy="1339264"/>
          </a:xfrm>
          <a:prstGeom prst="flowChart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средства-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средства, которые должны быть израсходованы строго по целевому назначению.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03164" y="4924433"/>
            <a:ext cx="1503770" cy="10132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</a:p>
          <a:p>
            <a:pPr algn="ctr">
              <a:defRPr/>
            </a:pPr>
            <a:endParaRPr lang="ru-RU" sz="2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846238" y="4924433"/>
            <a:ext cx="1754398" cy="936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703626" y="4924433"/>
            <a:ext cx="1754398" cy="23213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дотации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выравнивание  бюджетной  обеспеченности;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дотации на поддержку мер по обеспечению сбалансированности бюджетов</a:t>
            </a:r>
          </a:p>
        </p:txBody>
      </p: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6061080" y="3852863"/>
            <a:ext cx="3842968" cy="1082640"/>
            <a:chOff x="1140594" y="3214686"/>
            <a:chExt cx="2431274" cy="114380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7204088" y="4924433"/>
            <a:ext cx="1503770" cy="659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632452" y="4924433"/>
            <a:ext cx="1420227" cy="659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775724" y="4924433"/>
            <a:ext cx="1754361" cy="8439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межбюджетные трансферты</a:t>
            </a:r>
          </a:p>
        </p:txBody>
      </p: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774668" y="3852863"/>
            <a:ext cx="3842968" cy="1082640"/>
            <a:chOff x="1140594" y="3214686"/>
            <a:chExt cx="2431274" cy="1143802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6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>
          <a:xfrm>
            <a:off x="2538388" y="352402"/>
            <a:ext cx="5904656" cy="50006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0"/>
          <p:cNvSpPr txBox="1">
            <a:spLocks/>
          </p:cNvSpPr>
          <p:nvPr/>
        </p:nvSpPr>
        <p:spPr>
          <a:xfrm>
            <a:off x="988982" y="1066781"/>
            <a:ext cx="9123994" cy="785818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/>
          <a:p>
            <a:pPr marL="0" marR="0" lvl="0" indent="0" algn="ctr" defTabSz="10430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Доходы бюджета состоят: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6113E1-B8DA-35FF-A402-D4D8A2415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34" y="100440"/>
            <a:ext cx="936104" cy="7044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6040" y="1209657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ctr">
              <a:lnSpc>
                <a:spcPct val="100000"/>
              </a:lnSpc>
            </a:pPr>
            <a:endParaRPr lang="ru-RU" sz="1400" spc="-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6308"/>
            <a:ext cx="10719728" cy="628654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775592" y="2281227"/>
            <a:ext cx="2202872" cy="4433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18006" y="2281227"/>
            <a:ext cx="2202872" cy="4433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6106" y="2281227"/>
            <a:ext cx="2202872" cy="44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7275526" y="3638549"/>
            <a:ext cx="3117273" cy="360218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989378" y="3638549"/>
            <a:ext cx="3006438" cy="360218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17544" y="2209789"/>
            <a:ext cx="2069461" cy="54864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Федеральные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60882" y="2209789"/>
            <a:ext cx="2023413" cy="5486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Региональные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47030" y="2209789"/>
            <a:ext cx="1913024" cy="5486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Местные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417478" y="869215"/>
            <a:ext cx="10048031" cy="1340574"/>
          </a:xfrm>
          <a:prstGeom prst="horizontalScroll">
            <a:avLst/>
          </a:prstGeom>
          <a:gradFill flip="none" rotWithShape="1">
            <a:gsLst>
              <a:gs pos="46000">
                <a:schemeClr val="accent2">
                  <a:lumMod val="5000"/>
                  <a:lumOff val="95000"/>
                  <a:alpha val="51000"/>
                </a:schemeClr>
              </a:gs>
              <a:gs pos="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94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Налог </a:t>
            </a:r>
            <a:r>
              <a:rPr lang="ru-RU" b="1" dirty="0">
                <a:solidFill>
                  <a:schemeClr val="tx1"/>
                </a:solidFill>
              </a:rPr>
              <a:t>–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(или)муниципальных образований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8275658" y="1995475"/>
            <a:ext cx="554182" cy="249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423647" y="2132842"/>
            <a:ext cx="278044" cy="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203428" y="2066913"/>
            <a:ext cx="498763" cy="221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альтернативный процесс 22"/>
          <p:cNvSpPr/>
          <p:nvPr/>
        </p:nvSpPr>
        <p:spPr>
          <a:xfrm>
            <a:off x="1346172" y="2852731"/>
            <a:ext cx="8714510" cy="48490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УСТАНОВЛЕНЫ НАЛОГОВЫМ КОДЕКСОМ РОССИЙСКОЙ ФЕДЕРАЦИИ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04154" y="4067177"/>
            <a:ext cx="2317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нормативными актами представительных органов муниципальных образований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18006" y="4138615"/>
            <a:ext cx="220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законами субъектов Российской Федерации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2086747" y="3469478"/>
            <a:ext cx="377030" cy="143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326785" y="3444151"/>
            <a:ext cx="332509" cy="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8630253" y="3355394"/>
            <a:ext cx="346361" cy="198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Вертикальный свиток 28"/>
          <p:cNvSpPr/>
          <p:nvPr/>
        </p:nvSpPr>
        <p:spPr>
          <a:xfrm>
            <a:off x="488916" y="3709987"/>
            <a:ext cx="3006438" cy="360218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7544" y="4352929"/>
            <a:ext cx="2443479" cy="21913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Налог на добавленную стоимость;</a:t>
            </a:r>
          </a:p>
          <a:p>
            <a:r>
              <a:rPr lang="ru-RU" dirty="0">
                <a:solidFill>
                  <a:schemeClr val="tx1"/>
                </a:solidFill>
              </a:rPr>
              <a:t>Налог на прибыль;</a:t>
            </a:r>
          </a:p>
          <a:p>
            <a:r>
              <a:rPr lang="ru-RU" dirty="0">
                <a:solidFill>
                  <a:schemeClr val="tx1"/>
                </a:solidFill>
              </a:rPr>
              <a:t>Налог на доходы физических лиц;</a:t>
            </a:r>
          </a:p>
          <a:p>
            <a:r>
              <a:rPr lang="ru-RU" dirty="0">
                <a:solidFill>
                  <a:schemeClr val="tx1"/>
                </a:solidFill>
              </a:rPr>
              <a:t>Акцизы;</a:t>
            </a:r>
          </a:p>
          <a:p>
            <a:r>
              <a:rPr lang="ru-RU" dirty="0">
                <a:solidFill>
                  <a:schemeClr val="tx1"/>
                </a:solidFill>
              </a:rPr>
              <a:t>Налог на добычу полезных ископаемых;</a:t>
            </a:r>
          </a:p>
          <a:p>
            <a:r>
              <a:rPr lang="ru-RU" dirty="0">
                <a:solidFill>
                  <a:schemeClr val="tx1"/>
                </a:solidFill>
              </a:rPr>
              <a:t>Водный налог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070068" y="352401"/>
            <a:ext cx="6300968" cy="32333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7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346568" y="5210185"/>
            <a:ext cx="2432946" cy="214488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Налог на имущество организаций;</a:t>
            </a:r>
          </a:p>
          <a:p>
            <a:r>
              <a:rPr lang="ru-RU" dirty="0">
                <a:solidFill>
                  <a:schemeClr val="tx1"/>
                </a:solidFill>
              </a:rPr>
              <a:t>Налог на игорный бизнес;</a:t>
            </a:r>
          </a:p>
          <a:p>
            <a:r>
              <a:rPr lang="ru-RU" dirty="0">
                <a:solidFill>
                  <a:schemeClr val="tx1"/>
                </a:solidFill>
              </a:rPr>
              <a:t>Транспортный налог </a:t>
            </a:r>
          </a:p>
          <a:p>
            <a:endParaRPr lang="ru-RU" b="1" i="1" u="sng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632716" y="5377372"/>
            <a:ext cx="2832793" cy="218547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Земельный налог;</a:t>
            </a:r>
          </a:p>
          <a:p>
            <a:r>
              <a:rPr lang="ru-RU" dirty="0">
                <a:solidFill>
                  <a:schemeClr val="tx1"/>
                </a:solidFill>
              </a:rPr>
              <a:t>Налог на имущество физических лиц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345776-75BB-30EE-A628-C894D6C31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95" y="40875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>
          <a:xfrm>
            <a:off x="2610396" y="352402"/>
            <a:ext cx="5904656" cy="35878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Заголовок 10"/>
          <p:cNvSpPr txBox="1">
            <a:spLocks/>
          </p:cNvSpPr>
          <p:nvPr/>
        </p:nvSpPr>
        <p:spPr>
          <a:xfrm>
            <a:off x="203164" y="995343"/>
            <a:ext cx="10347360" cy="121444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/>
          <a:p>
            <a:pPr algn="ctr" defTabSz="1043055">
              <a:spcBef>
                <a:spcPct val="0"/>
              </a:spcBef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Arial" pitchFamily="34" charset="0"/>
              </a:rPr>
              <a:t>Нормативы </a:t>
            </a: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зачислений налогов по уровням бюджета </a:t>
            </a:r>
          </a:p>
          <a:p>
            <a:pPr algn="ctr" defTabSz="1043055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на территории Батецкого муниципального округа </a:t>
            </a:r>
          </a:p>
          <a:p>
            <a:pPr algn="ctr" defTabSz="1043055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на 2025 год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8" name="Group 7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631964"/>
              </p:ext>
            </p:extLst>
          </p:nvPr>
        </p:nvGraphicFramePr>
        <p:xfrm>
          <a:off x="488916" y="2566979"/>
          <a:ext cx="9858444" cy="45720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0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833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Федеральные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vert="eaVert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 муниципального округа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Патентная система налогообложения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Налог, взимаемый в связи с применением упрощенной системы налогообложения (10% областной бюджет)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90%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eaVert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Государственная пошлина (по видам)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28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Местные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vert="eaVert" anchor="ctr" anchorCtr="1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 на имущество физических лиц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Земельный налог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2728AE-34D2-B808-4D36-66104B277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56" y="17233"/>
            <a:ext cx="936104" cy="7044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82404" y="352401"/>
            <a:ext cx="5832648" cy="3809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1792" y="1781161"/>
            <a:ext cx="9624060" cy="71087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денежные средства, перечисляемые из одного бюджета бюджетной системы РФ другому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4602" y="3924301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17478" y="2709854"/>
          <a:ext cx="9929884" cy="43367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9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413">
                <a:tc>
                  <a:txBody>
                    <a:bodyPr/>
                    <a:lstStyle/>
                    <a:p>
                      <a:pPr marL="0" marR="0" indent="0" algn="ctr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ВИДЫ МЕЖБЮДЖЕТНЫХ ТРАНСФЕРТОВ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ОПРЕДЕЛЕНИЕ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570"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Дотации (от лат. «</a:t>
                      </a:r>
                      <a:r>
                        <a:rPr lang="ru-RU" sz="2000" dirty="0" err="1"/>
                        <a:t>Dotatio</a:t>
                      </a:r>
                      <a:r>
                        <a:rPr lang="ru-RU" sz="2000" dirty="0"/>
                        <a:t>» - дар, пожертвование)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Предоставляются без определения конкретной цели их использования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939"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Субвенции (от лат. «</a:t>
                      </a:r>
                      <a:r>
                        <a:rPr lang="ru-RU" sz="2000" dirty="0" err="1"/>
                        <a:t>Subvenire</a:t>
                      </a:r>
                      <a:r>
                        <a:rPr lang="ru-RU" sz="2000" dirty="0"/>
                        <a:t>» -приходить на помощь)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Предоставляются на финансирование«переданных» другим публично-правовым образованиям полномочий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413"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Субсидии (от лат. «</a:t>
                      </a:r>
                      <a:r>
                        <a:rPr lang="ru-RU" sz="2000" dirty="0" err="1"/>
                        <a:t>Subsidium</a:t>
                      </a:r>
                      <a:r>
                        <a:rPr lang="ru-RU" sz="2000" dirty="0"/>
                        <a:t>» -поддержка)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Предоставляются на условиях долевого софинансирования расходов других бюджетов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413">
                <a:tc>
                  <a:txBody>
                    <a:bodyPr/>
                    <a:lstStyle/>
                    <a:p>
                      <a:pPr marL="0" marR="0" lvl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Предоставляются на определенные цели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E99BFF-5C81-8C65-5416-FFF87AAAB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58" y="105413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6911</TotalTime>
  <Words>2944</Words>
  <Application>Microsoft Office PowerPoint</Application>
  <PresentationFormat>Произвольный</PresentationFormat>
  <Paragraphs>1042</Paragraphs>
  <Slides>41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(Основной текст)</vt:lpstr>
      <vt:lpstr>Calibri Light</vt:lpstr>
      <vt:lpstr>Fedra Sans Pro Book</vt:lpstr>
      <vt:lpstr>Fedra Sans Pro Medium</vt:lpstr>
      <vt:lpstr>Times New Roman</vt:lpstr>
      <vt:lpstr>Тема1</vt:lpstr>
      <vt:lpstr>Специальное оформление</vt:lpstr>
      <vt:lpstr>Тема Office</vt:lpstr>
      <vt:lpstr>Бюджет для граждан  к решению Думы Батецкого муниципального округа «О бюджете Батецкого муниципального округа на 2025 год и на плановый период 2026 и 2027 годов» № 62-РД  от 25.12.2024 </vt:lpstr>
      <vt:lpstr>Презентация PowerPoint</vt:lpstr>
      <vt:lpstr>Что такое бюджет для граждан</vt:lpstr>
      <vt:lpstr>Презентация PowerPoint</vt:lpstr>
      <vt:lpstr>Дефицит и профицит</vt:lpstr>
      <vt:lpstr>Презентация PowerPoint</vt:lpstr>
      <vt:lpstr>Презентация PowerPoint</vt:lpstr>
      <vt:lpstr>Презентация PowerPoint</vt:lpstr>
      <vt:lpstr>Межбюджетные трансферты – это денежные средства, перечисляемые из одного бюджета бюджетной системы РФ другому  </vt:lpstr>
      <vt:lpstr>Бюджетная система Российской Федерации</vt:lpstr>
      <vt:lpstr>Презентация PowerPoint</vt:lpstr>
      <vt:lpstr>Бюджетный процесс  – ежегодное формирование и исполнение бюджета</vt:lpstr>
      <vt:lpstr>Основные показатели социально-экономического развития Батецкого муниципального района </vt:lpstr>
      <vt:lpstr>Основные параметры бюджета  муниципального округа на 2025 год  и на плановый период 2026 и 2027 годов </vt:lpstr>
      <vt:lpstr>Презентация PowerPoint</vt:lpstr>
      <vt:lpstr>Объемы межбюджетных трансфертов  бюджету Батецкого муниципального округа  на 2025 год и на плановый период 2026 и 2027 годов </vt:lpstr>
      <vt:lpstr>Динамика доходов бюджета Батецкого муниципального округа</vt:lpstr>
      <vt:lpstr>Презентация PowerPoint</vt:lpstr>
      <vt:lpstr>Презентация PowerPoint</vt:lpstr>
      <vt:lpstr>Расходы бюджета</vt:lpstr>
      <vt:lpstr>Динамика расходов бюджета Батецкого муниципального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Пользователь</cp:lastModifiedBy>
  <cp:revision>688</cp:revision>
  <dcterms:created xsi:type="dcterms:W3CDTF">2017-03-10T15:25:40Z</dcterms:created>
  <dcterms:modified xsi:type="dcterms:W3CDTF">2024-12-25T12:10:30Z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