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5" r:id="rId1"/>
  </p:sldMasterIdLst>
  <p:notesMasterIdLst>
    <p:notesMasterId r:id="rId28"/>
  </p:notesMasterIdLst>
  <p:sldIdLst>
    <p:sldId id="378" r:id="rId2"/>
    <p:sldId id="324" r:id="rId3"/>
    <p:sldId id="348" r:id="rId4"/>
    <p:sldId id="323" r:id="rId5"/>
    <p:sldId id="350" r:id="rId6"/>
    <p:sldId id="353" r:id="rId7"/>
    <p:sldId id="354" r:id="rId8"/>
    <p:sldId id="374" r:id="rId9"/>
    <p:sldId id="356" r:id="rId10"/>
    <p:sldId id="335" r:id="rId11"/>
    <p:sldId id="375" r:id="rId12"/>
    <p:sldId id="328" r:id="rId13"/>
    <p:sldId id="359" r:id="rId14"/>
    <p:sldId id="360" r:id="rId15"/>
    <p:sldId id="365" r:id="rId16"/>
    <p:sldId id="371" r:id="rId17"/>
    <p:sldId id="366" r:id="rId18"/>
    <p:sldId id="372" r:id="rId19"/>
    <p:sldId id="381" r:id="rId20"/>
    <p:sldId id="373" r:id="rId21"/>
    <p:sldId id="376" r:id="rId22"/>
    <p:sldId id="382" r:id="rId23"/>
    <p:sldId id="380" r:id="rId24"/>
    <p:sldId id="379" r:id="rId25"/>
    <p:sldId id="377" r:id="rId26"/>
    <p:sldId id="364" r:id="rId27"/>
  </p:sldIdLst>
  <p:sldSz cx="9906000" cy="6858000" type="A4"/>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 initials="" lastIdx="2" clrIdx="0"/>
  <p:cmAuthor id="2" name="1" initials="1" lastIdx="1" clrIdx="1">
    <p:extLst>
      <p:ext uri="{19B8F6BF-5375-455C-9EA6-DF929625EA0E}">
        <p15:presenceInfo xmlns:p15="http://schemas.microsoft.com/office/powerpoint/2012/main" userId="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FFCCCC"/>
    <a:srgbClr val="FFCCFF"/>
    <a:srgbClr val="00CC00"/>
    <a:srgbClr val="3731B1"/>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35" autoAdjust="0"/>
    <p:restoredTop sz="81778" autoAdjust="0"/>
  </p:normalViewPr>
  <p:slideViewPr>
    <p:cSldViewPr>
      <p:cViewPr varScale="1">
        <p:scale>
          <a:sx n="74" d="100"/>
          <a:sy n="74" d="100"/>
        </p:scale>
        <p:origin x="1038" y="60"/>
      </p:cViewPr>
      <p:guideLst>
        <p:guide orient="horz" pos="2160"/>
        <p:guide pos="3120"/>
      </p:guideLst>
    </p:cSldViewPr>
  </p:slideViewPr>
  <p:outlineViewPr>
    <p:cViewPr>
      <p:scale>
        <a:sx n="33" d="100"/>
        <a:sy n="33" d="100"/>
      </p:scale>
      <p:origin x="48" y="691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lumMod val="65000"/>
                    <a:lumOff val="35000"/>
                  </a:schemeClr>
                </a:solidFill>
                <a:latin typeface="+mn-lt"/>
                <a:ea typeface="+mn-ea"/>
                <a:cs typeface="+mn-cs"/>
              </a:defRPr>
            </a:pPr>
            <a:r>
              <a:rPr lang="ru-RU" dirty="0">
                <a:solidFill>
                  <a:schemeClr val="bg1"/>
                </a:solidFill>
              </a:rPr>
              <a:t>ДОХОДЫ (тыс.руб.)</a:t>
            </a:r>
          </a:p>
        </c:rich>
      </c:tx>
      <c:overlay val="0"/>
      <c:spPr>
        <a:noFill/>
        <a:ln w="25288">
          <a:noFill/>
        </a:ln>
      </c:spPr>
    </c:title>
    <c:autoTitleDeleted val="0"/>
    <c:view3D>
      <c:rotX val="30"/>
      <c:rotY val="20"/>
      <c:depthPercent val="100"/>
      <c:rAngAx val="0"/>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strRef>
              <c:f>Лист1!$B$1</c:f>
              <c:strCache>
                <c:ptCount val="1"/>
                <c:pt idx="0">
                  <c:v>ДОХОДЫ</c:v>
                </c:pt>
              </c:strCache>
            </c:strRef>
          </c:tx>
          <c:spPr>
            <a:solidFill>
              <a:schemeClr val="accent2">
                <a:lumMod val="40000"/>
                <a:lumOff val="60000"/>
              </a:schemeClr>
            </a:solidFill>
            <a:ln w="25288">
              <a:solidFill>
                <a:schemeClr val="lt1"/>
              </a:solidFill>
            </a:ln>
            <a:effectLst/>
            <a:sp3d contourW="25400">
              <a:contourClr>
                <a:schemeClr val="lt1"/>
              </a:contourClr>
            </a:sp3d>
          </c:spPr>
          <c:invertIfNegative val="0"/>
          <c:dLbls>
            <c:spPr>
              <a:noFill/>
              <a:ln w="25288">
                <a:noFill/>
              </a:ln>
            </c:spPr>
            <c:txPr>
              <a:bodyPr rot="0" spcFirstLastPara="1" vertOverflow="ellipsis" vert="horz" wrap="square" lIns="38100" tIns="19050" rIns="38100" bIns="19050" anchor="ctr" anchorCtr="1">
                <a:spAutoFit/>
              </a:bodyPr>
              <a:lstStyle/>
              <a:p>
                <a:pPr>
                  <a:defRPr sz="1394"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3"/>
                <c:pt idx="0">
                  <c:v>Налоговые доходы</c:v>
                </c:pt>
                <c:pt idx="1">
                  <c:v>Неналоговые доходы</c:v>
                </c:pt>
                <c:pt idx="2">
                  <c:v>Безвозмездные поступления</c:v>
                </c:pt>
              </c:strCache>
            </c:strRef>
          </c:cat>
          <c:val>
            <c:numRef>
              <c:f>Лист1!$B$2:$B$5</c:f>
              <c:numCache>
                <c:formatCode>General</c:formatCode>
                <c:ptCount val="4"/>
                <c:pt idx="0">
                  <c:v>7781.7</c:v>
                </c:pt>
                <c:pt idx="1">
                  <c:v>177.7</c:v>
                </c:pt>
                <c:pt idx="2">
                  <c:v>15283</c:v>
                </c:pt>
              </c:numCache>
            </c:numRef>
          </c:val>
          <c:extLst>
            <c:ext xmlns:c16="http://schemas.microsoft.com/office/drawing/2014/chart" uri="{C3380CC4-5D6E-409C-BE32-E72D297353CC}">
              <c16:uniqueId val="{00000000-9ACC-4806-87A1-8BAB78AB088E}"/>
            </c:ext>
          </c:extLst>
        </c:ser>
        <c:dLbls>
          <c:showLegendKey val="0"/>
          <c:showVal val="0"/>
          <c:showCatName val="0"/>
          <c:showSerName val="0"/>
          <c:showPercent val="0"/>
          <c:showBubbleSize val="0"/>
        </c:dLbls>
        <c:gapWidth val="150"/>
        <c:shape val="box"/>
        <c:axId val="1712308159"/>
        <c:axId val="1"/>
        <c:axId val="2"/>
      </c:bar3DChart>
      <c:catAx>
        <c:axId val="1712308159"/>
        <c:scaling>
          <c:orientation val="minMax"/>
        </c:scaling>
        <c:delete val="0"/>
        <c:axPos val="b"/>
        <c:numFmt formatCode="General" sourceLinked="1"/>
        <c:majorTickMark val="out"/>
        <c:minorTickMark val="none"/>
        <c:tickLblPos val="nextTo"/>
        <c:spPr>
          <a:noFill/>
          <a:ln w="9483" cap="flat" cmpd="sng" algn="ctr">
            <a:solidFill>
              <a:schemeClr val="tx1">
                <a:lumMod val="15000"/>
                <a:lumOff val="85000"/>
              </a:schemeClr>
            </a:solidFill>
            <a:round/>
          </a:ln>
          <a:effectLst/>
        </c:spPr>
        <c:txPr>
          <a:bodyPr rot="-60000000" spcFirstLastPara="1" vertOverflow="ellipsis" vert="horz" wrap="square" anchor="ctr" anchorCtr="1"/>
          <a:lstStyle/>
          <a:p>
            <a:pPr>
              <a:defRPr sz="1593" b="0" i="0" u="none" strike="noStrike" kern="1200" baseline="0">
                <a:solidFill>
                  <a:schemeClr val="bg1">
                    <a:lumMod val="95000"/>
                  </a:schemeClr>
                </a:solidFill>
                <a:latin typeface="+mn-lt"/>
                <a:ea typeface="+mn-ea"/>
                <a:cs typeface="+mn-cs"/>
              </a:defRPr>
            </a:pPr>
            <a:endParaRPr lang="ru-RU"/>
          </a:p>
        </c:txPr>
        <c:crossAx val="1"/>
        <c:crosses val="autoZero"/>
        <c:auto val="1"/>
        <c:lblAlgn val="ctr"/>
        <c:lblOffset val="100"/>
        <c:noMultiLvlLbl val="0"/>
      </c:catAx>
      <c:valAx>
        <c:axId val="1"/>
        <c:scaling>
          <c:orientation val="minMax"/>
        </c:scaling>
        <c:delete val="0"/>
        <c:axPos val="l"/>
        <c:majorGridlines>
          <c:spPr>
            <a:ln w="9483" cap="flat" cmpd="sng" algn="ctr">
              <a:solidFill>
                <a:schemeClr val="tx1">
                  <a:lumMod val="15000"/>
                  <a:lumOff val="85000"/>
                </a:schemeClr>
              </a:solidFill>
              <a:round/>
            </a:ln>
            <a:effectLst/>
          </c:spPr>
        </c:majorGridlines>
        <c:numFmt formatCode="General" sourceLinked="1"/>
        <c:majorTickMark val="out"/>
        <c:minorTickMark val="none"/>
        <c:tickLblPos val="nextTo"/>
        <c:spPr>
          <a:ln w="6322">
            <a:noFill/>
          </a:ln>
        </c:spPr>
        <c:txPr>
          <a:bodyPr rot="-60000000" spcFirstLastPara="1" vertOverflow="ellipsis" vert="horz" wrap="square" anchor="ctr" anchorCtr="1"/>
          <a:lstStyle/>
          <a:p>
            <a:pPr>
              <a:defRPr sz="1593" b="0" i="0" u="none" strike="noStrike" kern="1200" baseline="0">
                <a:solidFill>
                  <a:schemeClr val="tx1">
                    <a:lumMod val="65000"/>
                    <a:lumOff val="35000"/>
                  </a:schemeClr>
                </a:solidFill>
                <a:latin typeface="+mn-lt"/>
                <a:ea typeface="+mn-ea"/>
                <a:cs typeface="+mn-cs"/>
              </a:defRPr>
            </a:pPr>
            <a:endParaRPr lang="ru-RU"/>
          </a:p>
        </c:txPr>
        <c:crossAx val="1712308159"/>
        <c:crosses val="autoZero"/>
        <c:crossBetween val="between"/>
      </c:valAx>
      <c:serAx>
        <c:axId val="2"/>
        <c:scaling>
          <c:orientation val="minMax"/>
        </c:scaling>
        <c:delete val="1"/>
        <c:axPos val="b"/>
        <c:majorTickMark val="out"/>
        <c:minorTickMark val="none"/>
        <c:tickLblPos val="nextTo"/>
        <c:crossAx val="1"/>
        <c:crosses val="autoZero"/>
      </c:serAx>
      <c:spPr>
        <a:noFill/>
        <a:ln w="25288">
          <a:noFill/>
        </a:ln>
      </c:spPr>
    </c:plotArea>
    <c:legend>
      <c:legendPos val="b"/>
      <c:overlay val="0"/>
      <c:spPr>
        <a:noFill/>
        <a:ln w="25288">
          <a:noFill/>
        </a:ln>
      </c:spPr>
      <c:txPr>
        <a:bodyPr rot="0" spcFirstLastPara="1" vertOverflow="ellipsis" vert="horz" wrap="square" anchor="ctr" anchorCtr="1"/>
        <a:lstStyle/>
        <a:p>
          <a:pPr>
            <a:defRPr sz="1192" b="0" i="0" u="none" strike="noStrike" kern="1200" baseline="0">
              <a:solidFill>
                <a:schemeClr val="bg1">
                  <a:lumMod val="9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a:t>Динамика снижения объема муниципального долга</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5938847765434669E-2"/>
          <c:y val="0.14896022918469198"/>
          <c:w val="0.90849804261755418"/>
          <c:h val="0.71069264981587077"/>
        </c:manualLayout>
      </c:layout>
      <c:barChart>
        <c:barDir val="col"/>
        <c:grouping val="clustered"/>
        <c:varyColors val="0"/>
        <c:ser>
          <c:idx val="0"/>
          <c:order val="0"/>
          <c:tx>
            <c:strRef>
              <c:f>Лист1!$B$1</c:f>
              <c:strCache>
                <c:ptCount val="1"/>
                <c:pt idx="0">
                  <c:v>01.01.2019</c:v>
                </c:pt>
              </c:strCache>
            </c:strRef>
          </c:tx>
          <c:spPr>
            <a:gradFill rotWithShape="1">
              <a:gsLst>
                <a:gs pos="0">
                  <a:schemeClr val="accent1">
                    <a:tint val="98000"/>
                    <a:hueMod val="94000"/>
                    <a:satMod val="130000"/>
                    <a:lumMod val="13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numCache>
            </c:numRef>
          </c:cat>
          <c:val>
            <c:numRef>
              <c:f>Лист1!$B$2:$B$5</c:f>
              <c:numCache>
                <c:formatCode>General</c:formatCode>
                <c:ptCount val="4"/>
                <c:pt idx="0">
                  <c:v>3287</c:v>
                </c:pt>
              </c:numCache>
            </c:numRef>
          </c:val>
          <c:extLst>
            <c:ext xmlns:c16="http://schemas.microsoft.com/office/drawing/2014/chart" uri="{C3380CC4-5D6E-409C-BE32-E72D297353CC}">
              <c16:uniqueId val="{00000001-764D-4603-881C-499901346434}"/>
            </c:ext>
          </c:extLst>
        </c:ser>
        <c:ser>
          <c:idx val="1"/>
          <c:order val="1"/>
          <c:tx>
            <c:strRef>
              <c:f>Лист1!$C$1</c:f>
              <c:strCache>
                <c:ptCount val="1"/>
                <c:pt idx="0">
                  <c:v>01.01.2020</c:v>
                </c:pt>
              </c:strCache>
            </c:strRef>
          </c:tx>
          <c:spPr>
            <a:gradFill rotWithShape="1">
              <a:gsLst>
                <a:gs pos="0">
                  <a:schemeClr val="accent2">
                    <a:tint val="98000"/>
                    <a:hueMod val="94000"/>
                    <a:satMod val="130000"/>
                    <a:lumMod val="13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numCache>
            </c:numRef>
          </c:cat>
          <c:val>
            <c:numRef>
              <c:f>Лист1!$C$2:$C$5</c:f>
              <c:numCache>
                <c:formatCode>General</c:formatCode>
                <c:ptCount val="4"/>
                <c:pt idx="0">
                  <c:v>3190.3</c:v>
                </c:pt>
              </c:numCache>
            </c:numRef>
          </c:val>
          <c:extLst>
            <c:ext xmlns:c16="http://schemas.microsoft.com/office/drawing/2014/chart" uri="{C3380CC4-5D6E-409C-BE32-E72D297353CC}">
              <c16:uniqueId val="{00000002-764D-4603-881C-499901346434}"/>
            </c:ext>
          </c:extLst>
        </c:ser>
        <c:ser>
          <c:idx val="2"/>
          <c:order val="2"/>
          <c:tx>
            <c:strRef>
              <c:f>Лист1!$D$1</c:f>
              <c:strCache>
                <c:ptCount val="1"/>
                <c:pt idx="0">
                  <c:v>01.01.2021</c:v>
                </c:pt>
              </c:strCache>
            </c:strRef>
          </c:tx>
          <c:spPr>
            <a:gradFill rotWithShape="1">
              <a:gsLst>
                <a:gs pos="0">
                  <a:schemeClr val="accent3">
                    <a:tint val="98000"/>
                    <a:hueMod val="94000"/>
                    <a:satMod val="130000"/>
                    <a:lumMod val="13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numCache>
            </c:numRef>
          </c:cat>
          <c:val>
            <c:numRef>
              <c:f>Лист1!$D$2:$D$5</c:f>
              <c:numCache>
                <c:formatCode>General</c:formatCode>
                <c:ptCount val="4"/>
                <c:pt idx="0">
                  <c:v>3039.6</c:v>
                </c:pt>
              </c:numCache>
            </c:numRef>
          </c:val>
          <c:extLst>
            <c:ext xmlns:c16="http://schemas.microsoft.com/office/drawing/2014/chart" uri="{C3380CC4-5D6E-409C-BE32-E72D297353CC}">
              <c16:uniqueId val="{00000003-764D-4603-881C-499901346434}"/>
            </c:ext>
          </c:extLst>
        </c:ser>
        <c:ser>
          <c:idx val="3"/>
          <c:order val="3"/>
          <c:tx>
            <c:strRef>
              <c:f>Лист1!$E$1</c:f>
              <c:strCache>
                <c:ptCount val="1"/>
                <c:pt idx="0">
                  <c:v>01.01.2022</c:v>
                </c:pt>
              </c:strCache>
            </c:strRef>
          </c:tx>
          <c:spPr>
            <a:gradFill rotWithShape="1">
              <a:gsLst>
                <a:gs pos="0">
                  <a:schemeClr val="accent4">
                    <a:tint val="98000"/>
                    <a:hueMod val="94000"/>
                    <a:satMod val="130000"/>
                    <a:lumMod val="13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Лист1!$A$2:$A$5</c:f>
              <c:numCache>
                <c:formatCode>General</c:formatCode>
                <c:ptCount val="4"/>
              </c:numCache>
            </c:numRef>
          </c:cat>
          <c:val>
            <c:numRef>
              <c:f>Лист1!$E$2:$E$5</c:f>
              <c:numCache>
                <c:formatCode>General</c:formatCode>
                <c:ptCount val="4"/>
                <c:pt idx="0">
                  <c:v>2608.9</c:v>
                </c:pt>
              </c:numCache>
            </c:numRef>
          </c:val>
          <c:extLst>
            <c:ext xmlns:c16="http://schemas.microsoft.com/office/drawing/2014/chart" uri="{C3380CC4-5D6E-409C-BE32-E72D297353CC}">
              <c16:uniqueId val="{00000004-764D-4603-881C-499901346434}"/>
            </c:ext>
          </c:extLst>
        </c:ser>
        <c:ser>
          <c:idx val="4"/>
          <c:order val="4"/>
          <c:tx>
            <c:strRef>
              <c:f>Лист1!$F$1</c:f>
              <c:strCache>
                <c:ptCount val="1"/>
                <c:pt idx="0">
                  <c:v>01.01.2023</c:v>
                </c:pt>
              </c:strCache>
            </c:strRef>
          </c:tx>
          <c:spPr>
            <a:gradFill rotWithShape="1">
              <a:gsLst>
                <a:gs pos="0">
                  <a:schemeClr val="accent5">
                    <a:tint val="98000"/>
                    <a:hueMod val="94000"/>
                    <a:satMod val="130000"/>
                    <a:lumMod val="138000"/>
                  </a:schemeClr>
                </a:gs>
                <a:gs pos="100000">
                  <a:schemeClr val="accent5">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numCache>
            </c:numRef>
          </c:cat>
          <c:val>
            <c:numRef>
              <c:f>Лист1!$F$2:$F$5</c:f>
              <c:numCache>
                <c:formatCode>General</c:formatCode>
                <c:ptCount val="4"/>
                <c:pt idx="0">
                  <c:v>2246.1999999999998</c:v>
                </c:pt>
              </c:numCache>
            </c:numRef>
          </c:val>
          <c:extLst>
            <c:ext xmlns:c16="http://schemas.microsoft.com/office/drawing/2014/chart" uri="{C3380CC4-5D6E-409C-BE32-E72D297353CC}">
              <c16:uniqueId val="{00000000-1401-4428-B1F2-C45297EB24B8}"/>
            </c:ext>
          </c:extLst>
        </c:ser>
        <c:ser>
          <c:idx val="5"/>
          <c:order val="5"/>
          <c:tx>
            <c:strRef>
              <c:f>Лист1!$G$1</c:f>
              <c:strCache>
                <c:ptCount val="1"/>
                <c:pt idx="0">
                  <c:v>01.01.2024</c:v>
                </c:pt>
              </c:strCache>
            </c:strRef>
          </c:tx>
          <c:spPr>
            <a:gradFill rotWithShape="1">
              <a:gsLst>
                <a:gs pos="0">
                  <a:schemeClr val="accent6">
                    <a:tint val="98000"/>
                    <a:hueMod val="94000"/>
                    <a:satMod val="130000"/>
                    <a:lumMod val="138000"/>
                  </a:schemeClr>
                </a:gs>
                <a:gs pos="100000">
                  <a:schemeClr val="accent6">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numCache>
            </c:numRef>
          </c:cat>
          <c:val>
            <c:numRef>
              <c:f>Лист1!$G$2:$G$5</c:f>
              <c:numCache>
                <c:formatCode>General</c:formatCode>
                <c:ptCount val="4"/>
                <c:pt idx="0">
                  <c:v>1941</c:v>
                </c:pt>
              </c:numCache>
            </c:numRef>
          </c:val>
          <c:extLst>
            <c:ext xmlns:c16="http://schemas.microsoft.com/office/drawing/2014/chart" uri="{C3380CC4-5D6E-409C-BE32-E72D297353CC}">
              <c16:uniqueId val="{00000000-0573-4953-AA4E-EB4AF7BB1F63}"/>
            </c:ext>
          </c:extLst>
        </c:ser>
        <c:dLbls>
          <c:showLegendKey val="0"/>
          <c:showVal val="0"/>
          <c:showCatName val="0"/>
          <c:showSerName val="0"/>
          <c:showPercent val="0"/>
          <c:showBubbleSize val="0"/>
        </c:dLbls>
        <c:gapWidth val="100"/>
        <c:overlap val="-24"/>
        <c:axId val="1711501615"/>
        <c:axId val="1"/>
      </c:barChart>
      <c:catAx>
        <c:axId val="17115016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1150161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legendEntry>
      <c:legendEntry>
        <c:idx val="1"/>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legendEntry>
      <c:legendEntry>
        <c:idx val="2"/>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legendEntry>
      <c:legendEntry>
        <c:idx val="3"/>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legendEntry>
      <c:layout>
        <c:manualLayout>
          <c:xMode val="edge"/>
          <c:yMode val="edge"/>
          <c:x val="6.3558346299501051E-2"/>
          <c:y val="0.89544750764717851"/>
          <c:w val="0.81005661025132547"/>
          <c:h val="6.96604055836889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2CE841A8-E5AF-E0D7-FF82-76B411F153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a:extLst>
              <a:ext uri="{FF2B5EF4-FFF2-40B4-BE49-F238E27FC236}">
                <a16:creationId xmlns:a16="http://schemas.microsoft.com/office/drawing/2014/main" id="{F7D17110-D1E1-827D-AA2A-7A6EA6B2D47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CAE34E9-A0DD-4A1D-9F1E-3CA004B57CF4}" type="datetimeFigureOut">
              <a:rPr lang="ru-RU"/>
              <a:pPr>
                <a:defRPr/>
              </a:pPr>
              <a:t>01.04.2024</a:t>
            </a:fld>
            <a:endParaRPr lang="ru-RU" dirty="0"/>
          </a:p>
        </p:txBody>
      </p:sp>
      <p:sp>
        <p:nvSpPr>
          <p:cNvPr id="4" name="Образ слайда 3">
            <a:extLst>
              <a:ext uri="{FF2B5EF4-FFF2-40B4-BE49-F238E27FC236}">
                <a16:creationId xmlns:a16="http://schemas.microsoft.com/office/drawing/2014/main" id="{FB5AD8F7-545E-D9C5-248A-1B54D995B175}"/>
              </a:ext>
            </a:extLst>
          </p:cNvPr>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a:extLst>
              <a:ext uri="{FF2B5EF4-FFF2-40B4-BE49-F238E27FC236}">
                <a16:creationId xmlns:a16="http://schemas.microsoft.com/office/drawing/2014/main" id="{71DEEFE8-BA24-5C55-EB4D-EFEA88AFF565}"/>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6" name="Нижний колонтитул 5">
            <a:extLst>
              <a:ext uri="{FF2B5EF4-FFF2-40B4-BE49-F238E27FC236}">
                <a16:creationId xmlns:a16="http://schemas.microsoft.com/office/drawing/2014/main" id="{886A8B5F-4DFD-FD97-D0B7-D2E3DEF6BB0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a:extLst>
              <a:ext uri="{FF2B5EF4-FFF2-40B4-BE49-F238E27FC236}">
                <a16:creationId xmlns:a16="http://schemas.microsoft.com/office/drawing/2014/main" id="{E83738F9-EE0E-0564-8D77-E03A7889CB2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2EECA205-02EF-4C16-B9C8-3B859A550F71}"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EECA205-02EF-4C16-B9C8-3B859A550F71}" type="slidenum">
              <a:rPr lang="ru-RU" altLang="ru-RU" smtClean="0"/>
              <a:pPr>
                <a:defRPr/>
              </a:pPr>
              <a:t>6</a:t>
            </a:fld>
            <a:endParaRPr lang="ru-RU" altLang="ru-RU" dirty="0"/>
          </a:p>
        </p:txBody>
      </p:sp>
    </p:spTree>
    <p:extLst>
      <p:ext uri="{BB962C8B-B14F-4D97-AF65-F5344CB8AC3E}">
        <p14:creationId xmlns:p14="http://schemas.microsoft.com/office/powerpoint/2010/main" val="74134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a:extLst>
              <a:ext uri="{FF2B5EF4-FFF2-40B4-BE49-F238E27FC236}">
                <a16:creationId xmlns:a16="http://schemas.microsoft.com/office/drawing/2014/main" id="{A09ADD7B-367C-913E-3274-100AA0073C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a:extLst>
              <a:ext uri="{FF2B5EF4-FFF2-40B4-BE49-F238E27FC236}">
                <a16:creationId xmlns:a16="http://schemas.microsoft.com/office/drawing/2014/main" id="{4EED2E08-63B2-3D0E-18A7-AA937B6D70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32772" name="Номер слайда 3">
            <a:extLst>
              <a:ext uri="{FF2B5EF4-FFF2-40B4-BE49-F238E27FC236}">
                <a16:creationId xmlns:a16="http://schemas.microsoft.com/office/drawing/2014/main" id="{9B2AC7E9-4D94-6AC5-07A3-2985FF145A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2A4FBAE-E90C-407F-8AC5-5A08E6EFFB4A}" type="slidenum">
              <a:rPr lang="ru-RU" altLang="ru-RU" smtClean="0">
                <a:latin typeface="Calibri" panose="020F0502020204030204" pitchFamily="34" charset="0"/>
              </a:rPr>
              <a:pPr fontAlgn="base">
                <a:spcBef>
                  <a:spcPct val="0"/>
                </a:spcBef>
                <a:spcAft>
                  <a:spcPct val="0"/>
                </a:spcAft>
              </a:pPr>
              <a:t>19</a:t>
            </a:fld>
            <a:endParaRPr lang="ru-RU" altLang="ru-RU">
              <a:latin typeface="Calibri" panose="020F0502020204030204" pitchFamily="34" charset="0"/>
            </a:endParaRPr>
          </a:p>
        </p:txBody>
      </p:sp>
    </p:spTree>
    <p:extLst>
      <p:ext uri="{BB962C8B-B14F-4D97-AF65-F5344CB8AC3E}">
        <p14:creationId xmlns:p14="http://schemas.microsoft.com/office/powerpoint/2010/main" val="185875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EECA205-02EF-4C16-B9C8-3B859A550F71}" type="slidenum">
              <a:rPr lang="ru-RU" altLang="ru-RU" smtClean="0"/>
              <a:pPr>
                <a:defRPr/>
              </a:pPr>
              <a:t>22</a:t>
            </a:fld>
            <a:endParaRPr lang="ru-RU" altLang="ru-RU" dirty="0"/>
          </a:p>
        </p:txBody>
      </p:sp>
    </p:spTree>
    <p:extLst>
      <p:ext uri="{BB962C8B-B14F-4D97-AF65-F5344CB8AC3E}">
        <p14:creationId xmlns:p14="http://schemas.microsoft.com/office/powerpoint/2010/main" val="2209378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EECA205-02EF-4C16-B9C8-3B859A550F71}" type="slidenum">
              <a:rPr lang="ru-RU" altLang="ru-RU" smtClean="0"/>
              <a:pPr>
                <a:defRPr/>
              </a:pPr>
              <a:t>24</a:t>
            </a:fld>
            <a:endParaRPr lang="ru-RU" altLang="ru-RU" dirty="0"/>
          </a:p>
        </p:txBody>
      </p:sp>
    </p:spTree>
    <p:extLst>
      <p:ext uri="{BB962C8B-B14F-4D97-AF65-F5344CB8AC3E}">
        <p14:creationId xmlns:p14="http://schemas.microsoft.com/office/powerpoint/2010/main" val="673765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a:extLst>
              <a:ext uri="{FF2B5EF4-FFF2-40B4-BE49-F238E27FC236}">
                <a16:creationId xmlns:a16="http://schemas.microsoft.com/office/drawing/2014/main" id="{30172FD6-9C57-0713-18CF-D77F541D50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a:extLst>
              <a:ext uri="{FF2B5EF4-FFF2-40B4-BE49-F238E27FC236}">
                <a16:creationId xmlns:a16="http://schemas.microsoft.com/office/drawing/2014/main" id="{41F1A03D-0AE2-8D5F-FF29-4CAF2F5851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
        <p:nvSpPr>
          <p:cNvPr id="38916" name="Номер слайда 3">
            <a:extLst>
              <a:ext uri="{FF2B5EF4-FFF2-40B4-BE49-F238E27FC236}">
                <a16:creationId xmlns:a16="http://schemas.microsoft.com/office/drawing/2014/main" id="{9D39947B-65FE-E446-6A70-C128E44854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E11C3D2-A723-4550-8B50-99C956ADB26B}" type="slidenum">
              <a:rPr lang="ru-RU" altLang="ru-RU" smtClean="0">
                <a:latin typeface="Calibri" panose="020F0502020204030204" pitchFamily="34" charset="0"/>
                <a:cs typeface="Arial" panose="020B0604020202020204" pitchFamily="34" charset="0"/>
              </a:rPr>
              <a:pPr fontAlgn="base">
                <a:spcBef>
                  <a:spcPct val="0"/>
                </a:spcBef>
                <a:spcAft>
                  <a:spcPct val="0"/>
                </a:spcAft>
              </a:pPr>
              <a:t>25</a:t>
            </a:fld>
            <a:endParaRPr lang="ru-RU" altLang="ru-RU">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a:extLst>
              <a:ext uri="{FF2B5EF4-FFF2-40B4-BE49-F238E27FC236}">
                <a16:creationId xmlns:a16="http://schemas.microsoft.com/office/drawing/2014/main" id="{226F5B20-4851-AD34-66CF-54A3799E22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a:extLst>
              <a:ext uri="{FF2B5EF4-FFF2-40B4-BE49-F238E27FC236}">
                <a16:creationId xmlns:a16="http://schemas.microsoft.com/office/drawing/2014/main" id="{43D0E4EF-3FD7-FB05-4A3B-A5E6BED953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dirty="0"/>
          </a:p>
        </p:txBody>
      </p:sp>
      <p:sp>
        <p:nvSpPr>
          <p:cNvPr id="15364" name="Номер слайда 3">
            <a:extLst>
              <a:ext uri="{FF2B5EF4-FFF2-40B4-BE49-F238E27FC236}">
                <a16:creationId xmlns:a16="http://schemas.microsoft.com/office/drawing/2014/main" id="{E4224A75-EF30-0490-9360-D33A6ECB14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DBC405E-A61E-48BF-B90E-2E98A03545EF}" type="slidenum">
              <a:rPr lang="ru-RU" altLang="ru-RU" smtClean="0">
                <a:latin typeface="Calibri" panose="020F0502020204030204" pitchFamily="34" charset="0"/>
                <a:cs typeface="Arial" panose="020B0604020202020204" pitchFamily="34" charset="0"/>
              </a:rPr>
              <a:pPr fontAlgn="base">
                <a:spcBef>
                  <a:spcPct val="0"/>
                </a:spcBef>
                <a:spcAft>
                  <a:spcPct val="0"/>
                </a:spcAft>
              </a:pPr>
              <a:t>8</a:t>
            </a:fld>
            <a:endParaRPr lang="ru-RU" altLang="ru-RU">
              <a:latin typeface="Calibri" panose="020F050202020403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a:extLst>
              <a:ext uri="{FF2B5EF4-FFF2-40B4-BE49-F238E27FC236}">
                <a16:creationId xmlns:a16="http://schemas.microsoft.com/office/drawing/2014/main" id="{6E5070A6-87B9-0712-0A67-F85C3ED361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a:extLst>
              <a:ext uri="{FF2B5EF4-FFF2-40B4-BE49-F238E27FC236}">
                <a16:creationId xmlns:a16="http://schemas.microsoft.com/office/drawing/2014/main" id="{1CD32DF5-E72A-6DFC-209B-2ED9E2C210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
        <p:nvSpPr>
          <p:cNvPr id="17412" name="Номер слайда 3">
            <a:extLst>
              <a:ext uri="{FF2B5EF4-FFF2-40B4-BE49-F238E27FC236}">
                <a16:creationId xmlns:a16="http://schemas.microsoft.com/office/drawing/2014/main" id="{DD0CA577-70A1-A9E3-0DA9-7486C071EE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34A150F-F7CD-426E-BEF4-2E8214DC3827}" type="slidenum">
              <a:rPr lang="ru-RU" altLang="ru-RU" smtClean="0">
                <a:latin typeface="Calibri" panose="020F0502020204030204" pitchFamily="34" charset="0"/>
              </a:rPr>
              <a:pPr fontAlgn="base">
                <a:spcBef>
                  <a:spcPct val="0"/>
                </a:spcBef>
                <a:spcAft>
                  <a:spcPct val="0"/>
                </a:spcAft>
              </a:pPr>
              <a:t>9</a:t>
            </a:fld>
            <a:endParaRPr lang="ru-RU" altLang="ru-RU">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a:extLst>
              <a:ext uri="{FF2B5EF4-FFF2-40B4-BE49-F238E27FC236}">
                <a16:creationId xmlns:a16="http://schemas.microsoft.com/office/drawing/2014/main" id="{5A195936-B9C4-107A-731D-9A8516D12A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a:extLst>
              <a:ext uri="{FF2B5EF4-FFF2-40B4-BE49-F238E27FC236}">
                <a16:creationId xmlns:a16="http://schemas.microsoft.com/office/drawing/2014/main" id="{8770017C-2F84-E793-F4D8-B7325CF52D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
        <p:nvSpPr>
          <p:cNvPr id="19460" name="Номер слайда 3">
            <a:extLst>
              <a:ext uri="{FF2B5EF4-FFF2-40B4-BE49-F238E27FC236}">
                <a16:creationId xmlns:a16="http://schemas.microsoft.com/office/drawing/2014/main" id="{AD22D437-CBB0-F965-549C-D7BA1D385B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33CB084-0559-4675-93DA-6F43E3083908}" type="slidenum">
              <a:rPr lang="ru-RU" altLang="ru-RU" smtClean="0">
                <a:latin typeface="Calibri" panose="020F0502020204030204" pitchFamily="34" charset="0"/>
              </a:rPr>
              <a:pPr fontAlgn="base">
                <a:spcBef>
                  <a:spcPct val="0"/>
                </a:spcBef>
                <a:spcAft>
                  <a:spcPct val="0"/>
                </a:spcAft>
              </a:pPr>
              <a:t>10</a:t>
            </a:fld>
            <a:endParaRPr lang="ru-RU" altLang="ru-RU">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a:extLst>
              <a:ext uri="{FF2B5EF4-FFF2-40B4-BE49-F238E27FC236}">
                <a16:creationId xmlns:a16="http://schemas.microsoft.com/office/drawing/2014/main" id="{FB4AA84A-6028-4F59-A51D-C55EFAEAB8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a:extLst>
              <a:ext uri="{FF2B5EF4-FFF2-40B4-BE49-F238E27FC236}">
                <a16:creationId xmlns:a16="http://schemas.microsoft.com/office/drawing/2014/main" id="{E41697DE-0639-ACF3-D51E-73CFF27A18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22532" name="Номер слайда 3">
            <a:extLst>
              <a:ext uri="{FF2B5EF4-FFF2-40B4-BE49-F238E27FC236}">
                <a16:creationId xmlns:a16="http://schemas.microsoft.com/office/drawing/2014/main" id="{3C781405-E92F-2C81-9EF2-19D4545155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B972DAE-56A9-42D2-A261-595B8AD0D31D}" type="slidenum">
              <a:rPr lang="ru-RU" altLang="ru-RU" smtClean="0">
                <a:latin typeface="Calibri" panose="020F0502020204030204" pitchFamily="34" charset="0"/>
                <a:cs typeface="Arial" panose="020B0604020202020204" pitchFamily="34" charset="0"/>
              </a:rPr>
              <a:pPr fontAlgn="base">
                <a:spcBef>
                  <a:spcPct val="0"/>
                </a:spcBef>
                <a:spcAft>
                  <a:spcPct val="0"/>
                </a:spcAft>
              </a:pPr>
              <a:t>12</a:t>
            </a:fld>
            <a:endParaRPr lang="ru-RU" altLang="ru-RU">
              <a:latin typeface="Calibri" panose="020F050202020403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a:extLst>
              <a:ext uri="{FF2B5EF4-FFF2-40B4-BE49-F238E27FC236}">
                <a16:creationId xmlns:a16="http://schemas.microsoft.com/office/drawing/2014/main" id="{45F06D21-8265-983E-CD65-3AA7CE100C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a:extLst>
              <a:ext uri="{FF2B5EF4-FFF2-40B4-BE49-F238E27FC236}">
                <a16:creationId xmlns:a16="http://schemas.microsoft.com/office/drawing/2014/main" id="{31043AC2-429B-0133-23CE-3639A8ED51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24580" name="Номер слайда 3">
            <a:extLst>
              <a:ext uri="{FF2B5EF4-FFF2-40B4-BE49-F238E27FC236}">
                <a16:creationId xmlns:a16="http://schemas.microsoft.com/office/drawing/2014/main" id="{1DEAC4AD-27C7-A9D0-4B35-5918A8B2BD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556440F-6CF8-4AE3-8BE4-B5BA53F75684}" type="slidenum">
              <a:rPr lang="ru-RU" altLang="ru-RU" smtClean="0">
                <a:latin typeface="Calibri" panose="020F0502020204030204" pitchFamily="34" charset="0"/>
              </a:rPr>
              <a:pPr fontAlgn="base">
                <a:spcBef>
                  <a:spcPct val="0"/>
                </a:spcBef>
                <a:spcAft>
                  <a:spcPct val="0"/>
                </a:spcAft>
              </a:pPr>
              <a:t>13</a:t>
            </a:fld>
            <a:endParaRPr lang="ru-RU" altLang="ru-RU">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a:extLst>
              <a:ext uri="{FF2B5EF4-FFF2-40B4-BE49-F238E27FC236}">
                <a16:creationId xmlns:a16="http://schemas.microsoft.com/office/drawing/2014/main" id="{B7448084-5A11-93B9-B9F5-7AEF89BB86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a:extLst>
              <a:ext uri="{FF2B5EF4-FFF2-40B4-BE49-F238E27FC236}">
                <a16:creationId xmlns:a16="http://schemas.microsoft.com/office/drawing/2014/main" id="{F553C5F9-C7EB-F68C-7954-249533258B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
        <p:nvSpPr>
          <p:cNvPr id="27652" name="Номер слайда 3">
            <a:extLst>
              <a:ext uri="{FF2B5EF4-FFF2-40B4-BE49-F238E27FC236}">
                <a16:creationId xmlns:a16="http://schemas.microsoft.com/office/drawing/2014/main" id="{10EFD37C-B581-BF34-009C-08178435C1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3FAF354-7F1E-41B1-8489-B798B4CF99E2}" type="slidenum">
              <a:rPr lang="ru-RU" altLang="ru-RU" smtClean="0">
                <a:latin typeface="Calibri" panose="020F0502020204030204" pitchFamily="34" charset="0"/>
              </a:rPr>
              <a:pPr fontAlgn="base">
                <a:spcBef>
                  <a:spcPct val="0"/>
                </a:spcBef>
                <a:spcAft>
                  <a:spcPct val="0"/>
                </a:spcAft>
              </a:pPr>
              <a:t>15</a:t>
            </a:fld>
            <a:endParaRPr lang="ru-RU" altLang="ru-RU">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a:extLst>
              <a:ext uri="{FF2B5EF4-FFF2-40B4-BE49-F238E27FC236}">
                <a16:creationId xmlns:a16="http://schemas.microsoft.com/office/drawing/2014/main" id="{A9881502-3FB6-8D63-9C44-A86A9CBFEB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a:extLst>
              <a:ext uri="{FF2B5EF4-FFF2-40B4-BE49-F238E27FC236}">
                <a16:creationId xmlns:a16="http://schemas.microsoft.com/office/drawing/2014/main" id="{F9105772-E1B5-DB7C-C7DB-EBC855BF28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29700" name="Номер слайда 3">
            <a:extLst>
              <a:ext uri="{FF2B5EF4-FFF2-40B4-BE49-F238E27FC236}">
                <a16:creationId xmlns:a16="http://schemas.microsoft.com/office/drawing/2014/main" id="{8649B012-544D-21D0-DE1D-679B4C8CB2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287DA22-682B-4AD1-84DC-8798129480EC}" type="slidenum">
              <a:rPr lang="ru-RU" altLang="ru-RU" smtClean="0">
                <a:latin typeface="Calibri" panose="020F0502020204030204" pitchFamily="34" charset="0"/>
              </a:rPr>
              <a:pPr fontAlgn="base">
                <a:spcBef>
                  <a:spcPct val="0"/>
                </a:spcBef>
                <a:spcAft>
                  <a:spcPct val="0"/>
                </a:spcAft>
              </a:pPr>
              <a:t>16</a:t>
            </a:fld>
            <a:endParaRPr lang="ru-RU" altLang="ru-RU">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a:extLst>
              <a:ext uri="{FF2B5EF4-FFF2-40B4-BE49-F238E27FC236}">
                <a16:creationId xmlns:a16="http://schemas.microsoft.com/office/drawing/2014/main" id="{A09ADD7B-367C-913E-3274-100AA0073C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a:extLst>
              <a:ext uri="{FF2B5EF4-FFF2-40B4-BE49-F238E27FC236}">
                <a16:creationId xmlns:a16="http://schemas.microsoft.com/office/drawing/2014/main" id="{4EED2E08-63B2-3D0E-18A7-AA937B6D70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32772" name="Номер слайда 3">
            <a:extLst>
              <a:ext uri="{FF2B5EF4-FFF2-40B4-BE49-F238E27FC236}">
                <a16:creationId xmlns:a16="http://schemas.microsoft.com/office/drawing/2014/main" id="{9B2AC7E9-4D94-6AC5-07A3-2985FF145A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2A4FBAE-E90C-407F-8AC5-5A08E6EFFB4A}" type="slidenum">
              <a:rPr lang="ru-RU" altLang="ru-RU" smtClean="0">
                <a:latin typeface="Calibri" panose="020F0502020204030204" pitchFamily="34" charset="0"/>
              </a:rPr>
              <a:pPr fontAlgn="base">
                <a:spcBef>
                  <a:spcPct val="0"/>
                </a:spcBef>
                <a:spcAft>
                  <a:spcPct val="0"/>
                </a:spcAft>
              </a:pPr>
              <a:t>18</a:t>
            </a:fld>
            <a:endParaRPr lang="ru-RU" altLang="ru-RU">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30F7649A-F5B7-1043-C6C1-01837FC5E701}"/>
              </a:ext>
            </a:extLst>
          </p:cNvPr>
          <p:cNvGrpSpPr>
            <a:grpSpLocks/>
          </p:cNvGrpSpPr>
          <p:nvPr/>
        </p:nvGrpSpPr>
        <p:grpSpPr bwMode="auto">
          <a:xfrm>
            <a:off x="4695825" y="1169988"/>
            <a:ext cx="5216525" cy="4994275"/>
            <a:chOff x="4334933" y="1169931"/>
            <a:chExt cx="4814835" cy="4993802"/>
          </a:xfrm>
        </p:grpSpPr>
        <p:cxnSp>
          <p:nvCxnSpPr>
            <p:cNvPr id="5" name="Straight Connector 16">
              <a:extLst>
                <a:ext uri="{FF2B5EF4-FFF2-40B4-BE49-F238E27FC236}">
                  <a16:creationId xmlns:a16="http://schemas.microsoft.com/office/drawing/2014/main" id="{4FB922DE-A608-A438-AAC9-7F156A5FD277}"/>
                </a:ext>
              </a:extLst>
            </p:cNvPr>
            <p:cNvCxnSpPr/>
            <p:nvPr/>
          </p:nvCxnSpPr>
          <p:spPr>
            <a:xfrm flipH="1">
              <a:off x="6009722" y="1169931"/>
              <a:ext cx="3134185"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a:extLst>
                <a:ext uri="{FF2B5EF4-FFF2-40B4-BE49-F238E27FC236}">
                  <a16:creationId xmlns:a16="http://schemas.microsoft.com/office/drawing/2014/main" id="{695FCB50-AFEF-07C5-73BA-DD2E1165CB13}"/>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a:extLst>
                <a:ext uri="{FF2B5EF4-FFF2-40B4-BE49-F238E27FC236}">
                  <a16:creationId xmlns:a16="http://schemas.microsoft.com/office/drawing/2014/main" id="{8678785F-BA74-A15C-689A-F1DEB2AFA80B}"/>
                </a:ext>
              </a:extLst>
            </p:cNvPr>
            <p:cNvCxnSpPr/>
            <p:nvPr/>
          </p:nvCxnSpPr>
          <p:spPr>
            <a:xfrm flipH="1">
              <a:off x="5225809" y="1469940"/>
              <a:ext cx="3912237"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a:extLst>
                <a:ext uri="{FF2B5EF4-FFF2-40B4-BE49-F238E27FC236}">
                  <a16:creationId xmlns:a16="http://schemas.microsoft.com/office/drawing/2014/main" id="{B4DD010D-8365-C3DA-967B-45164F85CBEF}"/>
                </a:ext>
              </a:extLst>
            </p:cNvPr>
            <p:cNvCxnSpPr/>
            <p:nvPr/>
          </p:nvCxnSpPr>
          <p:spPr>
            <a:xfrm flipH="1">
              <a:off x="5304933" y="1308030"/>
              <a:ext cx="383897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a:extLst>
                <a:ext uri="{FF2B5EF4-FFF2-40B4-BE49-F238E27FC236}">
                  <a16:creationId xmlns:a16="http://schemas.microsoft.com/office/drawing/2014/main" id="{5AD219AA-4C20-BD88-14E8-39B1C10E0815}"/>
                </a:ext>
              </a:extLst>
            </p:cNvPr>
            <p:cNvCxnSpPr/>
            <p:nvPr/>
          </p:nvCxnSpPr>
          <p:spPr>
            <a:xfrm flipH="1">
              <a:off x="5706414" y="1769949"/>
              <a:ext cx="3431632"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77850" y="533401"/>
            <a:ext cx="6667606" cy="3124201"/>
          </a:xfrm>
        </p:spPr>
        <p:txBody>
          <a:bodyPr anchor="b"/>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77850" y="3843868"/>
            <a:ext cx="5367104"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0" name="Date Placeholder 3">
            <a:extLst>
              <a:ext uri="{FF2B5EF4-FFF2-40B4-BE49-F238E27FC236}">
                <a16:creationId xmlns:a16="http://schemas.microsoft.com/office/drawing/2014/main" id="{02E795C7-CC85-19BE-0EA0-483D2B56B1CE}"/>
              </a:ext>
            </a:extLst>
          </p:cNvPr>
          <p:cNvSpPr>
            <a:spLocks noGrp="1"/>
          </p:cNvSpPr>
          <p:nvPr>
            <p:ph type="dt" sz="half" idx="10"/>
          </p:nvPr>
        </p:nvSpPr>
        <p:spPr/>
        <p:txBody>
          <a:bodyPr/>
          <a:lstStyle>
            <a:lvl1pPr>
              <a:defRPr/>
            </a:lvl1pPr>
          </a:lstStyle>
          <a:p>
            <a:pPr>
              <a:defRPr/>
            </a:pPr>
            <a:fld id="{91E7E1DD-4091-4F05-BA15-42D0C62C6A47}" type="datetimeFigureOut">
              <a:rPr lang="ru-RU"/>
              <a:pPr>
                <a:defRPr/>
              </a:pPr>
              <a:t>01.04.2024</a:t>
            </a:fld>
            <a:endParaRPr lang="ru-RU" dirty="0"/>
          </a:p>
        </p:txBody>
      </p:sp>
      <p:sp>
        <p:nvSpPr>
          <p:cNvPr id="11" name="Footer Placeholder 4">
            <a:extLst>
              <a:ext uri="{FF2B5EF4-FFF2-40B4-BE49-F238E27FC236}">
                <a16:creationId xmlns:a16="http://schemas.microsoft.com/office/drawing/2014/main" id="{0508399A-0F58-75CF-ADD4-9545B8D4B100}"/>
              </a:ext>
            </a:extLst>
          </p:cNvPr>
          <p:cNvSpPr>
            <a:spLocks noGrp="1"/>
          </p:cNvSpPr>
          <p:nvPr>
            <p:ph type="ftr" sz="quarter" idx="11"/>
          </p:nvPr>
        </p:nvSpPr>
        <p:spPr/>
        <p:txBody>
          <a:bodyPr/>
          <a:lstStyle>
            <a:lvl1pPr>
              <a:defRPr/>
            </a:lvl1pPr>
          </a:lstStyle>
          <a:p>
            <a:pPr>
              <a:defRPr/>
            </a:pPr>
            <a:endParaRPr lang="ru-RU"/>
          </a:p>
        </p:txBody>
      </p:sp>
      <p:sp>
        <p:nvSpPr>
          <p:cNvPr id="12" name="Slide Number Placeholder 5">
            <a:extLst>
              <a:ext uri="{FF2B5EF4-FFF2-40B4-BE49-F238E27FC236}">
                <a16:creationId xmlns:a16="http://schemas.microsoft.com/office/drawing/2014/main" id="{85E87B3E-14FC-2E09-2523-58CC2DEB0765}"/>
              </a:ext>
            </a:extLst>
          </p:cNvPr>
          <p:cNvSpPr>
            <a:spLocks noGrp="1"/>
          </p:cNvSpPr>
          <p:nvPr>
            <p:ph type="sldNum" sz="quarter" idx="12"/>
          </p:nvPr>
        </p:nvSpPr>
        <p:spPr/>
        <p:txBody>
          <a:bodyPr/>
          <a:lstStyle>
            <a:lvl1pPr>
              <a:defRPr/>
            </a:lvl1pPr>
          </a:lstStyle>
          <a:p>
            <a:pPr>
              <a:defRPr/>
            </a:pPr>
            <a:fld id="{F2135FEE-711D-4791-9BD3-FD72D69B44C3}" type="slidenum">
              <a:rPr lang="ru-RU" altLang="ru-RU"/>
              <a:pPr>
                <a:defRPr/>
              </a:pPr>
              <a:t>‹#›</a:t>
            </a:fld>
            <a:endParaRPr lang="ru-RU" altLang="ru-RU" dirty="0"/>
          </a:p>
        </p:txBody>
      </p:sp>
    </p:spTree>
    <p:extLst>
      <p:ext uri="{BB962C8B-B14F-4D97-AF65-F5344CB8AC3E}">
        <p14:creationId xmlns:p14="http://schemas.microsoft.com/office/powerpoint/2010/main" val="286815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77850" y="533400"/>
            <a:ext cx="87503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a:t>Вставка рисунка</a:t>
            </a:r>
            <a:endParaRPr lang="en-US" noProof="0" dirty="0"/>
          </a:p>
        </p:txBody>
      </p:sp>
      <p:sp>
        <p:nvSpPr>
          <p:cNvPr id="9" name="Text Placeholder 9"/>
          <p:cNvSpPr>
            <a:spLocks noGrp="1"/>
          </p:cNvSpPr>
          <p:nvPr>
            <p:ph type="body" sz="quarter" idx="14"/>
          </p:nvPr>
        </p:nvSpPr>
        <p:spPr>
          <a:xfrm>
            <a:off x="825502" y="3843867"/>
            <a:ext cx="78881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3">
            <a:extLst>
              <a:ext uri="{FF2B5EF4-FFF2-40B4-BE49-F238E27FC236}">
                <a16:creationId xmlns:a16="http://schemas.microsoft.com/office/drawing/2014/main" id="{DF0F5CCB-9E29-4D07-62CA-1D03A7416E92}"/>
              </a:ext>
            </a:extLst>
          </p:cNvPr>
          <p:cNvSpPr>
            <a:spLocks noGrp="1"/>
          </p:cNvSpPr>
          <p:nvPr>
            <p:ph type="dt" sz="half" idx="15"/>
          </p:nvPr>
        </p:nvSpPr>
        <p:spPr/>
        <p:txBody>
          <a:bodyPr/>
          <a:lstStyle>
            <a:lvl1pPr>
              <a:defRPr/>
            </a:lvl1pPr>
          </a:lstStyle>
          <a:p>
            <a:pPr>
              <a:defRPr/>
            </a:pPr>
            <a:fld id="{34A405B6-8E50-4D96-8CB0-C7A9E479FECA}" type="datetimeFigureOut">
              <a:rPr lang="ru-RU"/>
              <a:pPr>
                <a:defRPr/>
              </a:pPr>
              <a:t>01.04.2024</a:t>
            </a:fld>
            <a:endParaRPr lang="ru-RU" dirty="0"/>
          </a:p>
        </p:txBody>
      </p:sp>
      <p:sp>
        <p:nvSpPr>
          <p:cNvPr id="4" name="Footer Placeholder 4">
            <a:extLst>
              <a:ext uri="{FF2B5EF4-FFF2-40B4-BE49-F238E27FC236}">
                <a16:creationId xmlns:a16="http://schemas.microsoft.com/office/drawing/2014/main" id="{5E687D92-2240-D89B-CB05-41068008B2CD}"/>
              </a:ext>
            </a:extLst>
          </p:cNvPr>
          <p:cNvSpPr>
            <a:spLocks noGrp="1"/>
          </p:cNvSpPr>
          <p:nvPr>
            <p:ph type="ftr" sz="quarter" idx="16"/>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FFB430EA-E9AD-BC77-1812-83FC2B881CBF}"/>
              </a:ext>
            </a:extLst>
          </p:cNvPr>
          <p:cNvSpPr>
            <a:spLocks noGrp="1"/>
          </p:cNvSpPr>
          <p:nvPr>
            <p:ph type="sldNum" sz="quarter" idx="17"/>
          </p:nvPr>
        </p:nvSpPr>
        <p:spPr/>
        <p:txBody>
          <a:bodyPr/>
          <a:lstStyle>
            <a:lvl1pPr>
              <a:defRPr/>
            </a:lvl1pPr>
          </a:lstStyle>
          <a:p>
            <a:pPr>
              <a:defRPr/>
            </a:pPr>
            <a:fld id="{F899005F-EB45-49E3-AEEB-9E580C5FB7C9}" type="slidenum">
              <a:rPr lang="ru-RU" altLang="ru-RU"/>
              <a:pPr>
                <a:defRPr/>
              </a:pPr>
              <a:t>‹#›</a:t>
            </a:fld>
            <a:endParaRPr lang="ru-RU" altLang="ru-RU" dirty="0"/>
          </a:p>
        </p:txBody>
      </p:sp>
    </p:spTree>
    <p:extLst>
      <p:ext uri="{BB962C8B-B14F-4D97-AF65-F5344CB8AC3E}">
        <p14:creationId xmlns:p14="http://schemas.microsoft.com/office/powerpoint/2010/main" val="130208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750300" cy="2895600"/>
          </a:xfrm>
        </p:spPr>
        <p:txBody>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77850" y="4114800"/>
            <a:ext cx="6915515"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FB384911-5E4C-2DA7-028F-91220D4EDD74}"/>
              </a:ext>
            </a:extLst>
          </p:cNvPr>
          <p:cNvSpPr>
            <a:spLocks noGrp="1"/>
          </p:cNvSpPr>
          <p:nvPr>
            <p:ph type="dt" sz="half" idx="10"/>
          </p:nvPr>
        </p:nvSpPr>
        <p:spPr/>
        <p:txBody>
          <a:bodyPr/>
          <a:lstStyle>
            <a:lvl1pPr>
              <a:defRPr/>
            </a:lvl1pPr>
          </a:lstStyle>
          <a:p>
            <a:pPr>
              <a:defRPr/>
            </a:pPr>
            <a:fld id="{5498AC67-E8B8-4431-8206-D41542A4C8F1}" type="datetimeFigureOut">
              <a:rPr lang="ru-RU"/>
              <a:pPr>
                <a:defRPr/>
              </a:pPr>
              <a:t>01.04.2024</a:t>
            </a:fld>
            <a:endParaRPr lang="ru-RU" dirty="0"/>
          </a:p>
        </p:txBody>
      </p:sp>
      <p:sp>
        <p:nvSpPr>
          <p:cNvPr id="5" name="Footer Placeholder 4">
            <a:extLst>
              <a:ext uri="{FF2B5EF4-FFF2-40B4-BE49-F238E27FC236}">
                <a16:creationId xmlns:a16="http://schemas.microsoft.com/office/drawing/2014/main" id="{CB17834A-D15B-009B-3EF5-1DC9EAAF5F92}"/>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416B04F2-E912-9EDF-7FF4-2C518C77F71B}"/>
              </a:ext>
            </a:extLst>
          </p:cNvPr>
          <p:cNvSpPr>
            <a:spLocks noGrp="1"/>
          </p:cNvSpPr>
          <p:nvPr>
            <p:ph type="sldNum" sz="quarter" idx="12"/>
          </p:nvPr>
        </p:nvSpPr>
        <p:spPr/>
        <p:txBody>
          <a:bodyPr/>
          <a:lstStyle>
            <a:lvl1pPr>
              <a:defRPr/>
            </a:lvl1pPr>
          </a:lstStyle>
          <a:p>
            <a:pPr>
              <a:defRPr/>
            </a:pPr>
            <a:fld id="{5D2D9405-4732-4255-9852-057438A69EF0}" type="slidenum">
              <a:rPr lang="ru-RU" altLang="ru-RU"/>
              <a:pPr>
                <a:defRPr/>
              </a:pPr>
              <a:t>‹#›</a:t>
            </a:fld>
            <a:endParaRPr lang="ru-RU" altLang="ru-RU" dirty="0"/>
          </a:p>
        </p:txBody>
      </p:sp>
    </p:spTree>
    <p:extLst>
      <p:ext uri="{BB962C8B-B14F-4D97-AF65-F5344CB8AC3E}">
        <p14:creationId xmlns:p14="http://schemas.microsoft.com/office/powerpoint/2010/main" val="204656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8C53A2-1520-BAF9-E5E2-0C3AA2FC3240}"/>
              </a:ext>
            </a:extLst>
          </p:cNvPr>
          <p:cNvSpPr txBox="1">
            <a:spLocks noChangeArrowheads="1"/>
          </p:cNvSpPr>
          <p:nvPr/>
        </p:nvSpPr>
        <p:spPr bwMode="auto">
          <a:xfrm>
            <a:off x="247650" y="711200"/>
            <a:ext cx="4953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ru-RU" sz="8000" dirty="0"/>
              <a:t>“</a:t>
            </a:r>
          </a:p>
        </p:txBody>
      </p:sp>
      <p:sp>
        <p:nvSpPr>
          <p:cNvPr id="5" name="TextBox 4">
            <a:extLst>
              <a:ext uri="{FF2B5EF4-FFF2-40B4-BE49-F238E27FC236}">
                <a16:creationId xmlns:a16="http://schemas.microsoft.com/office/drawing/2014/main" id="{25F2095B-DAB7-41FD-1ACD-E15EAE03A470}"/>
              </a:ext>
            </a:extLst>
          </p:cNvPr>
          <p:cNvSpPr txBox="1">
            <a:spLocks noChangeArrowheads="1"/>
          </p:cNvSpPr>
          <p:nvPr/>
        </p:nvSpPr>
        <p:spPr bwMode="auto">
          <a:xfrm>
            <a:off x="8337550" y="2768600"/>
            <a:ext cx="4953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ru-RU" sz="8000" dirty="0"/>
              <a:t>”</a:t>
            </a:r>
          </a:p>
        </p:txBody>
      </p:sp>
      <p:sp>
        <p:nvSpPr>
          <p:cNvPr id="2" name="Title 1"/>
          <p:cNvSpPr>
            <a:spLocks noGrp="1"/>
          </p:cNvSpPr>
          <p:nvPr>
            <p:ph type="title"/>
          </p:nvPr>
        </p:nvSpPr>
        <p:spPr>
          <a:xfrm>
            <a:off x="927640" y="533400"/>
            <a:ext cx="7431436" cy="2895600"/>
          </a:xfrm>
        </p:spPr>
        <p:txBody>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55701" y="3429000"/>
            <a:ext cx="6936006"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577851" y="4301070"/>
            <a:ext cx="6914224"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6" name="Date Placeholder 3">
            <a:extLst>
              <a:ext uri="{FF2B5EF4-FFF2-40B4-BE49-F238E27FC236}">
                <a16:creationId xmlns:a16="http://schemas.microsoft.com/office/drawing/2014/main" id="{29A44458-30D8-45A5-9633-5F7896EC7E18}"/>
              </a:ext>
            </a:extLst>
          </p:cNvPr>
          <p:cNvSpPr>
            <a:spLocks noGrp="1"/>
          </p:cNvSpPr>
          <p:nvPr>
            <p:ph type="dt" sz="half" idx="14"/>
          </p:nvPr>
        </p:nvSpPr>
        <p:spPr/>
        <p:txBody>
          <a:bodyPr/>
          <a:lstStyle>
            <a:lvl1pPr>
              <a:defRPr/>
            </a:lvl1pPr>
          </a:lstStyle>
          <a:p>
            <a:pPr>
              <a:defRPr/>
            </a:pPr>
            <a:fld id="{55663F30-6E32-4133-8524-80991905841E}" type="datetimeFigureOut">
              <a:rPr lang="ru-RU"/>
              <a:pPr>
                <a:defRPr/>
              </a:pPr>
              <a:t>01.04.2024</a:t>
            </a:fld>
            <a:endParaRPr lang="ru-RU" dirty="0"/>
          </a:p>
        </p:txBody>
      </p:sp>
      <p:sp>
        <p:nvSpPr>
          <p:cNvPr id="7" name="Footer Placeholder 4">
            <a:extLst>
              <a:ext uri="{FF2B5EF4-FFF2-40B4-BE49-F238E27FC236}">
                <a16:creationId xmlns:a16="http://schemas.microsoft.com/office/drawing/2014/main" id="{A9DEC201-4977-425E-0620-5DF81ED5A8BF}"/>
              </a:ext>
            </a:extLst>
          </p:cNvPr>
          <p:cNvSpPr>
            <a:spLocks noGrp="1"/>
          </p:cNvSpPr>
          <p:nvPr>
            <p:ph type="ftr" sz="quarter" idx="15"/>
          </p:nvPr>
        </p:nvSpPr>
        <p:spPr/>
        <p:txBody>
          <a:bodyPr/>
          <a:lstStyle>
            <a:lvl1pPr>
              <a:defRPr/>
            </a:lvl1pPr>
          </a:lstStyle>
          <a:p>
            <a:pPr>
              <a:defRPr/>
            </a:pPr>
            <a:endParaRPr lang="ru-RU"/>
          </a:p>
        </p:txBody>
      </p:sp>
      <p:sp>
        <p:nvSpPr>
          <p:cNvPr id="8" name="Slide Number Placeholder 5">
            <a:extLst>
              <a:ext uri="{FF2B5EF4-FFF2-40B4-BE49-F238E27FC236}">
                <a16:creationId xmlns:a16="http://schemas.microsoft.com/office/drawing/2014/main" id="{C74F0BE5-C965-A0F6-3ADC-6573425C5336}"/>
              </a:ext>
            </a:extLst>
          </p:cNvPr>
          <p:cNvSpPr>
            <a:spLocks noGrp="1"/>
          </p:cNvSpPr>
          <p:nvPr>
            <p:ph type="sldNum" sz="quarter" idx="16"/>
          </p:nvPr>
        </p:nvSpPr>
        <p:spPr/>
        <p:txBody>
          <a:bodyPr/>
          <a:lstStyle>
            <a:lvl1pPr>
              <a:defRPr/>
            </a:lvl1pPr>
          </a:lstStyle>
          <a:p>
            <a:pPr>
              <a:defRPr/>
            </a:pPr>
            <a:fld id="{C2190F91-A607-41D1-9F67-9E920FC3CCAC}" type="slidenum">
              <a:rPr lang="ru-RU" altLang="ru-RU"/>
              <a:pPr>
                <a:defRPr/>
              </a:pPr>
              <a:t>‹#›</a:t>
            </a:fld>
            <a:endParaRPr lang="ru-RU" altLang="ru-RU" dirty="0"/>
          </a:p>
        </p:txBody>
      </p:sp>
    </p:spTree>
    <p:extLst>
      <p:ext uri="{BB962C8B-B14F-4D97-AF65-F5344CB8AC3E}">
        <p14:creationId xmlns:p14="http://schemas.microsoft.com/office/powerpoint/2010/main" val="968384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77851" y="3429000"/>
            <a:ext cx="6914224" cy="1697400"/>
          </a:xfrm>
        </p:spPr>
        <p:txBody>
          <a:bodyPr anchor="b"/>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77850" y="5132981"/>
            <a:ext cx="6915515"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960C1A23-8C9F-2675-E7AD-8CDF926C4ED5}"/>
              </a:ext>
            </a:extLst>
          </p:cNvPr>
          <p:cNvSpPr>
            <a:spLocks noGrp="1"/>
          </p:cNvSpPr>
          <p:nvPr>
            <p:ph type="dt" sz="half" idx="10"/>
          </p:nvPr>
        </p:nvSpPr>
        <p:spPr/>
        <p:txBody>
          <a:bodyPr/>
          <a:lstStyle>
            <a:lvl1pPr>
              <a:defRPr/>
            </a:lvl1pPr>
          </a:lstStyle>
          <a:p>
            <a:pPr>
              <a:defRPr/>
            </a:pPr>
            <a:fld id="{5AD44CF0-570F-4B49-BA29-7C14B9BC7AC8}" type="datetimeFigureOut">
              <a:rPr lang="ru-RU"/>
              <a:pPr>
                <a:defRPr/>
              </a:pPr>
              <a:t>01.04.2024</a:t>
            </a:fld>
            <a:endParaRPr lang="ru-RU" dirty="0"/>
          </a:p>
        </p:txBody>
      </p:sp>
      <p:sp>
        <p:nvSpPr>
          <p:cNvPr id="5" name="Footer Placeholder 4">
            <a:extLst>
              <a:ext uri="{FF2B5EF4-FFF2-40B4-BE49-F238E27FC236}">
                <a16:creationId xmlns:a16="http://schemas.microsoft.com/office/drawing/2014/main" id="{BEE3EEC8-B9B4-1912-14C8-D9DB14B453E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8407875B-4978-A00E-D671-C8B5D02917E4}"/>
              </a:ext>
            </a:extLst>
          </p:cNvPr>
          <p:cNvSpPr>
            <a:spLocks noGrp="1"/>
          </p:cNvSpPr>
          <p:nvPr>
            <p:ph type="sldNum" sz="quarter" idx="12"/>
          </p:nvPr>
        </p:nvSpPr>
        <p:spPr/>
        <p:txBody>
          <a:bodyPr/>
          <a:lstStyle>
            <a:lvl1pPr>
              <a:defRPr/>
            </a:lvl1pPr>
          </a:lstStyle>
          <a:p>
            <a:pPr>
              <a:defRPr/>
            </a:pPr>
            <a:fld id="{E3D4979C-A564-4AA5-871D-E8CBF3282F2F}" type="slidenum">
              <a:rPr lang="ru-RU" altLang="ru-RU"/>
              <a:pPr>
                <a:defRPr/>
              </a:pPr>
              <a:t>‹#›</a:t>
            </a:fld>
            <a:endParaRPr lang="ru-RU" altLang="ru-RU" dirty="0"/>
          </a:p>
        </p:txBody>
      </p:sp>
    </p:spTree>
    <p:extLst>
      <p:ext uri="{BB962C8B-B14F-4D97-AF65-F5344CB8AC3E}">
        <p14:creationId xmlns:p14="http://schemas.microsoft.com/office/powerpoint/2010/main" val="1215242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E2E8D0-4708-A144-0747-8135AA5C2CF4}"/>
              </a:ext>
            </a:extLst>
          </p:cNvPr>
          <p:cNvSpPr txBox="1">
            <a:spLocks noChangeArrowheads="1"/>
          </p:cNvSpPr>
          <p:nvPr/>
        </p:nvSpPr>
        <p:spPr bwMode="auto">
          <a:xfrm>
            <a:off x="247650" y="711200"/>
            <a:ext cx="4953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ru-RU" sz="8000" dirty="0"/>
              <a:t>“</a:t>
            </a:r>
          </a:p>
        </p:txBody>
      </p:sp>
      <p:sp>
        <p:nvSpPr>
          <p:cNvPr id="5" name="TextBox 4">
            <a:extLst>
              <a:ext uri="{FF2B5EF4-FFF2-40B4-BE49-F238E27FC236}">
                <a16:creationId xmlns:a16="http://schemas.microsoft.com/office/drawing/2014/main" id="{32C9A2B0-CBDC-DE46-C7FB-6F82C3D2EAC5}"/>
              </a:ext>
            </a:extLst>
          </p:cNvPr>
          <p:cNvSpPr txBox="1">
            <a:spLocks noChangeArrowheads="1"/>
          </p:cNvSpPr>
          <p:nvPr/>
        </p:nvSpPr>
        <p:spPr bwMode="auto">
          <a:xfrm>
            <a:off x="8337550" y="2768600"/>
            <a:ext cx="4953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ru-RU" sz="8000" dirty="0"/>
              <a:t>”</a:t>
            </a:r>
          </a:p>
        </p:txBody>
      </p:sp>
      <p:sp>
        <p:nvSpPr>
          <p:cNvPr id="2" name="Title 1"/>
          <p:cNvSpPr>
            <a:spLocks noGrp="1"/>
          </p:cNvSpPr>
          <p:nvPr>
            <p:ph type="title"/>
          </p:nvPr>
        </p:nvSpPr>
        <p:spPr>
          <a:xfrm>
            <a:off x="927641" y="533400"/>
            <a:ext cx="7431435" cy="2895600"/>
          </a:xfrm>
        </p:spPr>
        <p:txBody>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77851" y="3886200"/>
            <a:ext cx="6914224"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577850" y="4953000"/>
            <a:ext cx="691422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6" name="Date Placeholder 3">
            <a:extLst>
              <a:ext uri="{FF2B5EF4-FFF2-40B4-BE49-F238E27FC236}">
                <a16:creationId xmlns:a16="http://schemas.microsoft.com/office/drawing/2014/main" id="{50CFAD73-F216-2D38-C122-9FA8AE4C5C9F}"/>
              </a:ext>
            </a:extLst>
          </p:cNvPr>
          <p:cNvSpPr>
            <a:spLocks noGrp="1"/>
          </p:cNvSpPr>
          <p:nvPr>
            <p:ph type="dt" sz="half" idx="14"/>
          </p:nvPr>
        </p:nvSpPr>
        <p:spPr/>
        <p:txBody>
          <a:bodyPr/>
          <a:lstStyle>
            <a:lvl1pPr>
              <a:defRPr/>
            </a:lvl1pPr>
          </a:lstStyle>
          <a:p>
            <a:pPr>
              <a:defRPr/>
            </a:pPr>
            <a:fld id="{C16E128E-E7EE-4FF9-900B-D7884708F306}" type="datetimeFigureOut">
              <a:rPr lang="ru-RU"/>
              <a:pPr>
                <a:defRPr/>
              </a:pPr>
              <a:t>01.04.2024</a:t>
            </a:fld>
            <a:endParaRPr lang="ru-RU" dirty="0"/>
          </a:p>
        </p:txBody>
      </p:sp>
      <p:sp>
        <p:nvSpPr>
          <p:cNvPr id="7" name="Footer Placeholder 4">
            <a:extLst>
              <a:ext uri="{FF2B5EF4-FFF2-40B4-BE49-F238E27FC236}">
                <a16:creationId xmlns:a16="http://schemas.microsoft.com/office/drawing/2014/main" id="{40620286-4F52-DE98-D241-2CE94DCF30F5}"/>
              </a:ext>
            </a:extLst>
          </p:cNvPr>
          <p:cNvSpPr>
            <a:spLocks noGrp="1"/>
          </p:cNvSpPr>
          <p:nvPr>
            <p:ph type="ftr" sz="quarter" idx="15"/>
          </p:nvPr>
        </p:nvSpPr>
        <p:spPr/>
        <p:txBody>
          <a:bodyPr/>
          <a:lstStyle>
            <a:lvl1pPr>
              <a:defRPr/>
            </a:lvl1pPr>
          </a:lstStyle>
          <a:p>
            <a:pPr>
              <a:defRPr/>
            </a:pPr>
            <a:endParaRPr lang="ru-RU"/>
          </a:p>
        </p:txBody>
      </p:sp>
      <p:sp>
        <p:nvSpPr>
          <p:cNvPr id="8" name="Slide Number Placeholder 5">
            <a:extLst>
              <a:ext uri="{FF2B5EF4-FFF2-40B4-BE49-F238E27FC236}">
                <a16:creationId xmlns:a16="http://schemas.microsoft.com/office/drawing/2014/main" id="{F755173F-D98B-01D2-DD2C-986936041A06}"/>
              </a:ext>
            </a:extLst>
          </p:cNvPr>
          <p:cNvSpPr>
            <a:spLocks noGrp="1"/>
          </p:cNvSpPr>
          <p:nvPr>
            <p:ph type="sldNum" sz="quarter" idx="16"/>
          </p:nvPr>
        </p:nvSpPr>
        <p:spPr/>
        <p:txBody>
          <a:bodyPr/>
          <a:lstStyle>
            <a:lvl1pPr>
              <a:defRPr/>
            </a:lvl1pPr>
          </a:lstStyle>
          <a:p>
            <a:pPr>
              <a:defRPr/>
            </a:pPr>
            <a:fld id="{A808317D-FA9A-4581-A2B4-49575ACACEFA}" type="slidenum">
              <a:rPr lang="ru-RU" altLang="ru-RU"/>
              <a:pPr>
                <a:defRPr/>
              </a:pPr>
              <a:t>‹#›</a:t>
            </a:fld>
            <a:endParaRPr lang="ru-RU" altLang="ru-RU" dirty="0"/>
          </a:p>
        </p:txBody>
      </p:sp>
    </p:spTree>
    <p:extLst>
      <p:ext uri="{BB962C8B-B14F-4D97-AF65-F5344CB8AC3E}">
        <p14:creationId xmlns:p14="http://schemas.microsoft.com/office/powerpoint/2010/main" val="510008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152796" cy="2895600"/>
          </a:xfrm>
        </p:spPr>
        <p:txBody>
          <a:bodyPr/>
          <a:lstStyle>
            <a:lvl1pPr>
              <a:defRPr lang="en-US" sz="2800" b="0" dirty="0"/>
            </a:lvl1pPr>
          </a:lstStyle>
          <a:p>
            <a:pPr lvl="0"/>
            <a:r>
              <a:rPr lang="ru-RU"/>
              <a:t>Образец заголовка</a:t>
            </a:r>
            <a:endParaRPr lang="en-US" dirty="0"/>
          </a:p>
        </p:txBody>
      </p:sp>
      <p:sp>
        <p:nvSpPr>
          <p:cNvPr id="10" name="Text Placeholder 9"/>
          <p:cNvSpPr>
            <a:spLocks noGrp="1"/>
          </p:cNvSpPr>
          <p:nvPr>
            <p:ph type="body" sz="quarter" idx="13"/>
          </p:nvPr>
        </p:nvSpPr>
        <p:spPr>
          <a:xfrm>
            <a:off x="577851" y="3928534"/>
            <a:ext cx="6914224"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577850" y="4766736"/>
            <a:ext cx="691422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1C7BDF61-6D9E-7E95-CC9F-5C529D98187C}"/>
              </a:ext>
            </a:extLst>
          </p:cNvPr>
          <p:cNvSpPr>
            <a:spLocks noGrp="1"/>
          </p:cNvSpPr>
          <p:nvPr>
            <p:ph type="dt" sz="half" idx="14"/>
          </p:nvPr>
        </p:nvSpPr>
        <p:spPr/>
        <p:txBody>
          <a:bodyPr/>
          <a:lstStyle>
            <a:lvl1pPr>
              <a:defRPr/>
            </a:lvl1pPr>
          </a:lstStyle>
          <a:p>
            <a:pPr>
              <a:defRPr/>
            </a:pPr>
            <a:fld id="{046AA876-353E-4189-B895-6EF0273D4C67}" type="datetimeFigureOut">
              <a:rPr lang="ru-RU"/>
              <a:pPr>
                <a:defRPr/>
              </a:pPr>
              <a:t>01.04.2024</a:t>
            </a:fld>
            <a:endParaRPr lang="ru-RU" dirty="0"/>
          </a:p>
        </p:txBody>
      </p:sp>
      <p:sp>
        <p:nvSpPr>
          <p:cNvPr id="5" name="Footer Placeholder 4">
            <a:extLst>
              <a:ext uri="{FF2B5EF4-FFF2-40B4-BE49-F238E27FC236}">
                <a16:creationId xmlns:a16="http://schemas.microsoft.com/office/drawing/2014/main" id="{6CE09152-72FD-54E8-76D8-028CA8404376}"/>
              </a:ext>
            </a:extLst>
          </p:cNvPr>
          <p:cNvSpPr>
            <a:spLocks noGrp="1"/>
          </p:cNvSpPr>
          <p:nvPr>
            <p:ph type="ftr" sz="quarter" idx="15"/>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36EF7C64-1119-D716-3D8D-A6CE067A16E1}"/>
              </a:ext>
            </a:extLst>
          </p:cNvPr>
          <p:cNvSpPr>
            <a:spLocks noGrp="1"/>
          </p:cNvSpPr>
          <p:nvPr>
            <p:ph type="sldNum" sz="quarter" idx="16"/>
          </p:nvPr>
        </p:nvSpPr>
        <p:spPr/>
        <p:txBody>
          <a:bodyPr/>
          <a:lstStyle>
            <a:lvl1pPr>
              <a:defRPr/>
            </a:lvl1pPr>
          </a:lstStyle>
          <a:p>
            <a:pPr>
              <a:defRPr/>
            </a:pPr>
            <a:fld id="{D30B12A4-AA77-4CA1-8825-8496F963BEE7}" type="slidenum">
              <a:rPr lang="ru-RU" altLang="ru-RU"/>
              <a:pPr>
                <a:defRPr/>
              </a:pPr>
              <a:t>‹#›</a:t>
            </a:fld>
            <a:endParaRPr lang="ru-RU" altLang="ru-RU" dirty="0"/>
          </a:p>
        </p:txBody>
      </p:sp>
    </p:spTree>
    <p:extLst>
      <p:ext uri="{BB962C8B-B14F-4D97-AF65-F5344CB8AC3E}">
        <p14:creationId xmlns:p14="http://schemas.microsoft.com/office/powerpoint/2010/main" val="398345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77851" y="533401"/>
            <a:ext cx="7101106" cy="376767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656BBF86-3DFD-AA4E-84C9-30F8FF5F3F7A}"/>
              </a:ext>
            </a:extLst>
          </p:cNvPr>
          <p:cNvSpPr>
            <a:spLocks noGrp="1"/>
          </p:cNvSpPr>
          <p:nvPr>
            <p:ph type="dt" sz="half" idx="10"/>
          </p:nvPr>
        </p:nvSpPr>
        <p:spPr/>
        <p:txBody>
          <a:bodyPr/>
          <a:lstStyle>
            <a:lvl1pPr>
              <a:defRPr/>
            </a:lvl1pPr>
          </a:lstStyle>
          <a:p>
            <a:pPr>
              <a:defRPr/>
            </a:pPr>
            <a:fld id="{0D76F28C-8C51-459B-B03A-A8AA1BEFC329}" type="datetimeFigureOut">
              <a:rPr lang="ru-RU"/>
              <a:pPr>
                <a:defRPr/>
              </a:pPr>
              <a:t>01.04.2024</a:t>
            </a:fld>
            <a:endParaRPr lang="ru-RU" dirty="0"/>
          </a:p>
        </p:txBody>
      </p:sp>
      <p:sp>
        <p:nvSpPr>
          <p:cNvPr id="5" name="Footer Placeholder 4">
            <a:extLst>
              <a:ext uri="{FF2B5EF4-FFF2-40B4-BE49-F238E27FC236}">
                <a16:creationId xmlns:a16="http://schemas.microsoft.com/office/drawing/2014/main" id="{67F6723F-0689-5ECE-BC8F-E37B3E0ABEDC}"/>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FDF20BB0-44FD-D5E2-86C6-16E3D6409607}"/>
              </a:ext>
            </a:extLst>
          </p:cNvPr>
          <p:cNvSpPr>
            <a:spLocks noGrp="1"/>
          </p:cNvSpPr>
          <p:nvPr>
            <p:ph type="sldNum" sz="quarter" idx="12"/>
          </p:nvPr>
        </p:nvSpPr>
        <p:spPr/>
        <p:txBody>
          <a:bodyPr/>
          <a:lstStyle>
            <a:lvl1pPr>
              <a:defRPr/>
            </a:lvl1pPr>
          </a:lstStyle>
          <a:p>
            <a:pPr>
              <a:defRPr/>
            </a:pPr>
            <a:fld id="{BF7C85E1-EE20-4906-9ABA-5B9085A600E5}" type="slidenum">
              <a:rPr lang="ru-RU" altLang="ru-RU"/>
              <a:pPr>
                <a:defRPr/>
              </a:pPr>
              <a:t>‹#›</a:t>
            </a:fld>
            <a:endParaRPr lang="ru-RU" altLang="ru-RU" dirty="0"/>
          </a:p>
        </p:txBody>
      </p:sp>
    </p:spTree>
    <p:extLst>
      <p:ext uri="{BB962C8B-B14F-4D97-AF65-F5344CB8AC3E}">
        <p14:creationId xmlns:p14="http://schemas.microsoft.com/office/powerpoint/2010/main" val="334927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3606" y="533400"/>
            <a:ext cx="2214544" cy="4419600"/>
          </a:xfrm>
        </p:spPr>
        <p:txBody>
          <a:bodyPr vert="eaVert"/>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77850" y="533400"/>
            <a:ext cx="6337513" cy="5486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1343782A-3523-22DD-DBCD-A58FBA188ED3}"/>
              </a:ext>
            </a:extLst>
          </p:cNvPr>
          <p:cNvSpPr>
            <a:spLocks noGrp="1"/>
          </p:cNvSpPr>
          <p:nvPr>
            <p:ph type="dt" sz="half" idx="10"/>
          </p:nvPr>
        </p:nvSpPr>
        <p:spPr/>
        <p:txBody>
          <a:bodyPr/>
          <a:lstStyle>
            <a:lvl1pPr>
              <a:defRPr/>
            </a:lvl1pPr>
          </a:lstStyle>
          <a:p>
            <a:pPr>
              <a:defRPr/>
            </a:pPr>
            <a:fld id="{02E8C628-8C26-4E4E-BE2F-BDC3FCD4E695}" type="datetimeFigureOut">
              <a:rPr lang="ru-RU"/>
              <a:pPr>
                <a:defRPr/>
              </a:pPr>
              <a:t>01.04.2024</a:t>
            </a:fld>
            <a:endParaRPr lang="ru-RU" dirty="0"/>
          </a:p>
        </p:txBody>
      </p:sp>
      <p:sp>
        <p:nvSpPr>
          <p:cNvPr id="5" name="Footer Placeholder 4">
            <a:extLst>
              <a:ext uri="{FF2B5EF4-FFF2-40B4-BE49-F238E27FC236}">
                <a16:creationId xmlns:a16="http://schemas.microsoft.com/office/drawing/2014/main" id="{297FE21F-BDB6-D5B6-0BAF-449B32B0574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CC997FAC-7CAF-9768-2B24-1D327F83B992}"/>
              </a:ext>
            </a:extLst>
          </p:cNvPr>
          <p:cNvSpPr>
            <a:spLocks noGrp="1"/>
          </p:cNvSpPr>
          <p:nvPr>
            <p:ph type="sldNum" sz="quarter" idx="12"/>
          </p:nvPr>
        </p:nvSpPr>
        <p:spPr/>
        <p:txBody>
          <a:bodyPr/>
          <a:lstStyle>
            <a:lvl1pPr>
              <a:defRPr/>
            </a:lvl1pPr>
          </a:lstStyle>
          <a:p>
            <a:pPr>
              <a:defRPr/>
            </a:pPr>
            <a:fld id="{336BAB55-5AEF-47CD-9854-5527D67AAFBF}" type="slidenum">
              <a:rPr lang="ru-RU" altLang="ru-RU"/>
              <a:pPr>
                <a:defRPr/>
              </a:pPr>
              <a:t>‹#›</a:t>
            </a:fld>
            <a:endParaRPr lang="ru-RU" altLang="ru-RU" dirty="0"/>
          </a:p>
        </p:txBody>
      </p:sp>
    </p:spTree>
    <p:extLst>
      <p:ext uri="{BB962C8B-B14F-4D97-AF65-F5344CB8AC3E}">
        <p14:creationId xmlns:p14="http://schemas.microsoft.com/office/powerpoint/2010/main" val="58857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95300" y="1481329"/>
            <a:ext cx="437515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5035550" y="1481329"/>
            <a:ext cx="437515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Заголовок 7"/>
          <p:cNvSpPr>
            <a:spLocks noGrp="1"/>
          </p:cNvSpPr>
          <p:nvPr>
            <p:ph type="title"/>
          </p:nvPr>
        </p:nvSpPr>
        <p:spPr/>
        <p:txBody>
          <a:bodyPr/>
          <a:lstStyle/>
          <a:p>
            <a:r>
              <a:rPr lang="ru-RU"/>
              <a:t>Образец заголовка</a:t>
            </a:r>
            <a:endParaRPr lang="en-US"/>
          </a:p>
        </p:txBody>
      </p:sp>
      <p:sp>
        <p:nvSpPr>
          <p:cNvPr id="2" name="Дата 4">
            <a:extLst>
              <a:ext uri="{FF2B5EF4-FFF2-40B4-BE49-F238E27FC236}">
                <a16:creationId xmlns:a16="http://schemas.microsoft.com/office/drawing/2014/main" id="{69846A39-EE0B-C347-8AB5-6239F4C89966}"/>
              </a:ext>
            </a:extLst>
          </p:cNvPr>
          <p:cNvSpPr>
            <a:spLocks noGrp="1"/>
          </p:cNvSpPr>
          <p:nvPr>
            <p:ph type="dt" sz="half" idx="10"/>
          </p:nvPr>
        </p:nvSpPr>
        <p:spPr/>
        <p:txBody>
          <a:bodyPr/>
          <a:lstStyle>
            <a:lvl1pPr>
              <a:defRPr/>
            </a:lvl1pPr>
            <a:extLst/>
          </a:lstStyle>
          <a:p>
            <a:pPr>
              <a:defRPr/>
            </a:pPr>
            <a:fld id="{3BA29AC9-C738-468F-B97B-69DB8D1A596F}" type="datetimeFigureOut">
              <a:rPr lang="ru-RU"/>
              <a:pPr>
                <a:defRPr/>
              </a:pPr>
              <a:t>01.04.2024</a:t>
            </a:fld>
            <a:endParaRPr lang="ru-RU" dirty="0"/>
          </a:p>
        </p:txBody>
      </p:sp>
      <p:sp>
        <p:nvSpPr>
          <p:cNvPr id="5" name="Нижний колонтитул 5">
            <a:extLst>
              <a:ext uri="{FF2B5EF4-FFF2-40B4-BE49-F238E27FC236}">
                <a16:creationId xmlns:a16="http://schemas.microsoft.com/office/drawing/2014/main" id="{B0A75D89-13AC-978D-8280-B6454DE83BA6}"/>
              </a:ext>
            </a:extLst>
          </p:cNvPr>
          <p:cNvSpPr>
            <a:spLocks noGrp="1"/>
          </p:cNvSpPr>
          <p:nvPr>
            <p:ph type="ftr" sz="quarter" idx="11"/>
          </p:nvPr>
        </p:nvSpPr>
        <p:spPr/>
        <p:txBody>
          <a:bodyPr/>
          <a:lstStyle>
            <a:lvl1pPr>
              <a:defRPr/>
            </a:lvl1pPr>
            <a:extLst/>
          </a:lstStyle>
          <a:p>
            <a:pPr>
              <a:defRPr/>
            </a:pPr>
            <a:endParaRPr lang="ru-RU"/>
          </a:p>
        </p:txBody>
      </p:sp>
      <p:sp>
        <p:nvSpPr>
          <p:cNvPr id="6" name="Номер слайда 6">
            <a:extLst>
              <a:ext uri="{FF2B5EF4-FFF2-40B4-BE49-F238E27FC236}">
                <a16:creationId xmlns:a16="http://schemas.microsoft.com/office/drawing/2014/main" id="{D1AB9841-CD7C-B2AA-5F4C-C5301B65B660}"/>
              </a:ext>
            </a:extLst>
          </p:cNvPr>
          <p:cNvSpPr>
            <a:spLocks noGrp="1"/>
          </p:cNvSpPr>
          <p:nvPr>
            <p:ph type="sldNum" sz="quarter" idx="12"/>
          </p:nvPr>
        </p:nvSpPr>
        <p:spPr/>
        <p:txBody>
          <a:bodyPr/>
          <a:lstStyle>
            <a:lvl1pPr>
              <a:defRPr/>
            </a:lvl1pPr>
          </a:lstStyle>
          <a:p>
            <a:pPr>
              <a:defRPr/>
            </a:pPr>
            <a:fld id="{EF1A1B82-6C61-43B1-827E-3062159C1204}" type="slidenum">
              <a:rPr lang="ru-RU" altLang="ru-RU"/>
              <a:pPr>
                <a:defRPr/>
              </a:pPr>
              <a:t>‹#›</a:t>
            </a:fld>
            <a:endParaRPr lang="ru-RU" altLang="ru-RU" dirty="0"/>
          </a:p>
        </p:txBody>
      </p:sp>
    </p:spTree>
    <p:extLst>
      <p:ext uri="{BB962C8B-B14F-4D97-AF65-F5344CB8AC3E}">
        <p14:creationId xmlns:p14="http://schemas.microsoft.com/office/powerpoint/2010/main" val="180283436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77851" y="533400"/>
            <a:ext cx="7101106" cy="376767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EE612389-CC5B-2243-42A0-1B150B18E98F}"/>
              </a:ext>
            </a:extLst>
          </p:cNvPr>
          <p:cNvSpPr>
            <a:spLocks noGrp="1"/>
          </p:cNvSpPr>
          <p:nvPr>
            <p:ph type="dt" sz="half" idx="10"/>
          </p:nvPr>
        </p:nvSpPr>
        <p:spPr/>
        <p:txBody>
          <a:bodyPr/>
          <a:lstStyle>
            <a:lvl1pPr>
              <a:defRPr/>
            </a:lvl1pPr>
          </a:lstStyle>
          <a:p>
            <a:pPr>
              <a:defRPr/>
            </a:pPr>
            <a:fld id="{3CB56205-5EEE-4A21-B150-ABACAC2B6C30}" type="datetimeFigureOut">
              <a:rPr lang="ru-RU"/>
              <a:pPr>
                <a:defRPr/>
              </a:pPr>
              <a:t>01.04.2024</a:t>
            </a:fld>
            <a:endParaRPr lang="ru-RU" dirty="0"/>
          </a:p>
        </p:txBody>
      </p:sp>
      <p:sp>
        <p:nvSpPr>
          <p:cNvPr id="5" name="Footer Placeholder 4">
            <a:extLst>
              <a:ext uri="{FF2B5EF4-FFF2-40B4-BE49-F238E27FC236}">
                <a16:creationId xmlns:a16="http://schemas.microsoft.com/office/drawing/2014/main" id="{F7B8B036-D61C-EE23-56BF-DC83D82AEB7E}"/>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E1EEE6F3-A333-007F-6B14-19EB3ACA25AA}"/>
              </a:ext>
            </a:extLst>
          </p:cNvPr>
          <p:cNvSpPr>
            <a:spLocks noGrp="1"/>
          </p:cNvSpPr>
          <p:nvPr>
            <p:ph type="sldNum" sz="quarter" idx="12"/>
          </p:nvPr>
        </p:nvSpPr>
        <p:spPr/>
        <p:txBody>
          <a:bodyPr/>
          <a:lstStyle>
            <a:lvl1pPr>
              <a:defRPr/>
            </a:lvl1pPr>
          </a:lstStyle>
          <a:p>
            <a:pPr>
              <a:defRPr/>
            </a:pPr>
            <a:fld id="{D5633194-B4DA-4C96-936F-213D63962AD6}" type="slidenum">
              <a:rPr lang="ru-RU" altLang="ru-RU"/>
              <a:pPr>
                <a:defRPr/>
              </a:pPr>
              <a:t>‹#›</a:t>
            </a:fld>
            <a:endParaRPr lang="ru-RU" altLang="ru-RU" dirty="0"/>
          </a:p>
        </p:txBody>
      </p:sp>
    </p:spTree>
    <p:extLst>
      <p:ext uri="{BB962C8B-B14F-4D97-AF65-F5344CB8AC3E}">
        <p14:creationId xmlns:p14="http://schemas.microsoft.com/office/powerpoint/2010/main" val="42273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77850" y="1981200"/>
            <a:ext cx="6936007" cy="2319867"/>
          </a:xfrm>
        </p:spPr>
        <p:txBody>
          <a:bodyPr anchor="b"/>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77851" y="4487334"/>
            <a:ext cx="6936006"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698053EA-3EB2-60B2-3F0F-720D705C5B90}"/>
              </a:ext>
            </a:extLst>
          </p:cNvPr>
          <p:cNvSpPr>
            <a:spLocks noGrp="1"/>
          </p:cNvSpPr>
          <p:nvPr>
            <p:ph type="dt" sz="half" idx="10"/>
          </p:nvPr>
        </p:nvSpPr>
        <p:spPr/>
        <p:txBody>
          <a:bodyPr/>
          <a:lstStyle>
            <a:lvl1pPr>
              <a:defRPr/>
            </a:lvl1pPr>
          </a:lstStyle>
          <a:p>
            <a:pPr>
              <a:defRPr/>
            </a:pPr>
            <a:fld id="{4F04FD93-608A-4AA2-8EC2-56BFBA506B4F}" type="datetimeFigureOut">
              <a:rPr lang="ru-RU"/>
              <a:pPr>
                <a:defRPr/>
              </a:pPr>
              <a:t>01.04.2024</a:t>
            </a:fld>
            <a:endParaRPr lang="ru-RU" dirty="0"/>
          </a:p>
        </p:txBody>
      </p:sp>
      <p:sp>
        <p:nvSpPr>
          <p:cNvPr id="5" name="Footer Placeholder 4">
            <a:extLst>
              <a:ext uri="{FF2B5EF4-FFF2-40B4-BE49-F238E27FC236}">
                <a16:creationId xmlns:a16="http://schemas.microsoft.com/office/drawing/2014/main" id="{27EE6E7E-41A6-A92A-5D31-A44E0C3B0B2F}"/>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457D7902-AE44-93BF-BCDB-14DB912C3CB9}"/>
              </a:ext>
            </a:extLst>
          </p:cNvPr>
          <p:cNvSpPr>
            <a:spLocks noGrp="1"/>
          </p:cNvSpPr>
          <p:nvPr>
            <p:ph type="sldNum" sz="quarter" idx="12"/>
          </p:nvPr>
        </p:nvSpPr>
        <p:spPr/>
        <p:txBody>
          <a:bodyPr/>
          <a:lstStyle>
            <a:lvl1pPr>
              <a:defRPr/>
            </a:lvl1pPr>
          </a:lstStyle>
          <a:p>
            <a:pPr>
              <a:defRPr/>
            </a:pPr>
            <a:fld id="{499CE08D-C9EF-4594-8478-938AD6794DDA}" type="slidenum">
              <a:rPr lang="ru-RU" altLang="ru-RU"/>
              <a:pPr>
                <a:defRPr/>
              </a:pPr>
              <a:t>‹#›</a:t>
            </a:fld>
            <a:endParaRPr lang="ru-RU" altLang="ru-RU" dirty="0"/>
          </a:p>
        </p:txBody>
      </p:sp>
    </p:spTree>
    <p:extLst>
      <p:ext uri="{BB962C8B-B14F-4D97-AF65-F5344CB8AC3E}">
        <p14:creationId xmlns:p14="http://schemas.microsoft.com/office/powerpoint/2010/main" val="128309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77851" y="533401"/>
            <a:ext cx="4279131" cy="37676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5050892" y="533400"/>
            <a:ext cx="4277258" cy="37592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3" name="Date Placeholder 3">
            <a:extLst>
              <a:ext uri="{FF2B5EF4-FFF2-40B4-BE49-F238E27FC236}">
                <a16:creationId xmlns:a16="http://schemas.microsoft.com/office/drawing/2014/main" id="{4F97BE30-10FC-EE92-7E92-A338B306E7CD}"/>
              </a:ext>
            </a:extLst>
          </p:cNvPr>
          <p:cNvSpPr>
            <a:spLocks noGrp="1"/>
          </p:cNvSpPr>
          <p:nvPr>
            <p:ph type="dt" sz="half" idx="14"/>
          </p:nvPr>
        </p:nvSpPr>
        <p:spPr/>
        <p:txBody>
          <a:bodyPr/>
          <a:lstStyle>
            <a:lvl1pPr>
              <a:defRPr/>
            </a:lvl1pPr>
          </a:lstStyle>
          <a:p>
            <a:pPr>
              <a:defRPr/>
            </a:pPr>
            <a:fld id="{C16C2163-6D8B-4A3B-9D1A-22A4AECA5C75}" type="datetimeFigureOut">
              <a:rPr lang="ru-RU"/>
              <a:pPr>
                <a:defRPr/>
              </a:pPr>
              <a:t>01.04.2024</a:t>
            </a:fld>
            <a:endParaRPr lang="ru-RU" dirty="0"/>
          </a:p>
        </p:txBody>
      </p:sp>
      <p:sp>
        <p:nvSpPr>
          <p:cNvPr id="4" name="Footer Placeholder 4">
            <a:extLst>
              <a:ext uri="{FF2B5EF4-FFF2-40B4-BE49-F238E27FC236}">
                <a16:creationId xmlns:a16="http://schemas.microsoft.com/office/drawing/2014/main" id="{94824FAA-25A6-D359-55E2-A35200B1FE54}"/>
              </a:ext>
            </a:extLst>
          </p:cNvPr>
          <p:cNvSpPr>
            <a:spLocks noGrp="1"/>
          </p:cNvSpPr>
          <p:nvPr>
            <p:ph type="ftr" sz="quarter" idx="15"/>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7D2FCD04-F99B-7749-17BD-80AD24A0E457}"/>
              </a:ext>
            </a:extLst>
          </p:cNvPr>
          <p:cNvSpPr>
            <a:spLocks noGrp="1"/>
          </p:cNvSpPr>
          <p:nvPr>
            <p:ph type="sldNum" sz="quarter" idx="16"/>
          </p:nvPr>
        </p:nvSpPr>
        <p:spPr/>
        <p:txBody>
          <a:bodyPr/>
          <a:lstStyle>
            <a:lvl1pPr>
              <a:defRPr/>
            </a:lvl1pPr>
          </a:lstStyle>
          <a:p>
            <a:pPr>
              <a:defRPr/>
            </a:pPr>
            <a:fld id="{D45776BC-4AA5-4702-B01E-073AF4D9F966}" type="slidenum">
              <a:rPr lang="ru-RU" altLang="ru-RU"/>
              <a:pPr>
                <a:defRPr/>
              </a:pPr>
              <a:t>‹#›</a:t>
            </a:fld>
            <a:endParaRPr lang="ru-RU" altLang="ru-RU" dirty="0"/>
          </a:p>
        </p:txBody>
      </p:sp>
    </p:spTree>
    <p:extLst>
      <p:ext uri="{BB962C8B-B14F-4D97-AF65-F5344CB8AC3E}">
        <p14:creationId xmlns:p14="http://schemas.microsoft.com/office/powerpoint/2010/main" val="352514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825501" y="533400"/>
            <a:ext cx="4026605"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77849" y="1143001"/>
            <a:ext cx="4274256" cy="3158067"/>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259601" y="566738"/>
            <a:ext cx="4077722"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50893" y="1143000"/>
            <a:ext cx="4286430" cy="31496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a:extLst>
              <a:ext uri="{FF2B5EF4-FFF2-40B4-BE49-F238E27FC236}">
                <a16:creationId xmlns:a16="http://schemas.microsoft.com/office/drawing/2014/main" id="{B66310D0-3136-C72E-C3E6-4102469F3838}"/>
              </a:ext>
            </a:extLst>
          </p:cNvPr>
          <p:cNvSpPr>
            <a:spLocks noGrp="1"/>
          </p:cNvSpPr>
          <p:nvPr>
            <p:ph type="dt" sz="half" idx="10"/>
          </p:nvPr>
        </p:nvSpPr>
        <p:spPr/>
        <p:txBody>
          <a:bodyPr/>
          <a:lstStyle>
            <a:lvl1pPr>
              <a:defRPr/>
            </a:lvl1pPr>
          </a:lstStyle>
          <a:p>
            <a:pPr>
              <a:defRPr/>
            </a:pPr>
            <a:fld id="{3C1B0F70-0F01-4788-9ABD-CE2C8A65A286}" type="datetimeFigureOut">
              <a:rPr lang="ru-RU"/>
              <a:pPr>
                <a:defRPr/>
              </a:pPr>
              <a:t>01.04.2024</a:t>
            </a:fld>
            <a:endParaRPr lang="ru-RU" dirty="0"/>
          </a:p>
        </p:txBody>
      </p:sp>
      <p:sp>
        <p:nvSpPr>
          <p:cNvPr id="8" name="Footer Placeholder 4">
            <a:extLst>
              <a:ext uri="{FF2B5EF4-FFF2-40B4-BE49-F238E27FC236}">
                <a16:creationId xmlns:a16="http://schemas.microsoft.com/office/drawing/2014/main" id="{07A4B3FC-AC7F-4031-3008-B1E40EC7EA88}"/>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3140608D-0078-A7FE-A7C9-C90592479833}"/>
              </a:ext>
            </a:extLst>
          </p:cNvPr>
          <p:cNvSpPr>
            <a:spLocks noGrp="1"/>
          </p:cNvSpPr>
          <p:nvPr>
            <p:ph type="sldNum" sz="quarter" idx="12"/>
          </p:nvPr>
        </p:nvSpPr>
        <p:spPr/>
        <p:txBody>
          <a:bodyPr/>
          <a:lstStyle>
            <a:lvl1pPr>
              <a:defRPr/>
            </a:lvl1pPr>
          </a:lstStyle>
          <a:p>
            <a:pPr>
              <a:defRPr/>
            </a:pPr>
            <a:fld id="{97A242B2-D672-4926-ABE6-01BF1A8DC257}" type="slidenum">
              <a:rPr lang="ru-RU" altLang="ru-RU"/>
              <a:pPr>
                <a:defRPr/>
              </a:pPr>
              <a:t>‹#›</a:t>
            </a:fld>
            <a:endParaRPr lang="ru-RU" altLang="ru-RU" dirty="0"/>
          </a:p>
        </p:txBody>
      </p:sp>
    </p:spTree>
    <p:extLst>
      <p:ext uri="{BB962C8B-B14F-4D97-AF65-F5344CB8AC3E}">
        <p14:creationId xmlns:p14="http://schemas.microsoft.com/office/powerpoint/2010/main" val="30175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77851" y="4495800"/>
            <a:ext cx="7101106" cy="1524000"/>
          </a:xfrm>
        </p:spPr>
        <p:txBody>
          <a:bodyPr/>
          <a:lstStyle>
            <a:lvl1pPr>
              <a:defRPr sz="3200"/>
            </a:lvl1pPr>
          </a:lstStyle>
          <a:p>
            <a:r>
              <a:rPr lang="ru-RU"/>
              <a:t>Образец заголовка</a:t>
            </a:r>
            <a:endParaRPr lang="en-US" dirty="0"/>
          </a:p>
        </p:txBody>
      </p:sp>
      <p:sp>
        <p:nvSpPr>
          <p:cNvPr id="3" name="Date Placeholder 3">
            <a:extLst>
              <a:ext uri="{FF2B5EF4-FFF2-40B4-BE49-F238E27FC236}">
                <a16:creationId xmlns:a16="http://schemas.microsoft.com/office/drawing/2014/main" id="{AC0EF5F2-A4FE-54EF-3046-90930A5626E7}"/>
              </a:ext>
            </a:extLst>
          </p:cNvPr>
          <p:cNvSpPr>
            <a:spLocks noGrp="1"/>
          </p:cNvSpPr>
          <p:nvPr>
            <p:ph type="dt" sz="half" idx="10"/>
          </p:nvPr>
        </p:nvSpPr>
        <p:spPr/>
        <p:txBody>
          <a:bodyPr/>
          <a:lstStyle>
            <a:lvl1pPr>
              <a:defRPr/>
            </a:lvl1pPr>
          </a:lstStyle>
          <a:p>
            <a:pPr>
              <a:defRPr/>
            </a:pPr>
            <a:fld id="{9BB2CA0B-4C23-46F2-B118-3983C8A24F96}" type="datetimeFigureOut">
              <a:rPr lang="ru-RU"/>
              <a:pPr>
                <a:defRPr/>
              </a:pPr>
              <a:t>01.04.2024</a:t>
            </a:fld>
            <a:endParaRPr lang="ru-RU" dirty="0"/>
          </a:p>
        </p:txBody>
      </p:sp>
      <p:sp>
        <p:nvSpPr>
          <p:cNvPr id="4" name="Footer Placeholder 4">
            <a:extLst>
              <a:ext uri="{FF2B5EF4-FFF2-40B4-BE49-F238E27FC236}">
                <a16:creationId xmlns:a16="http://schemas.microsoft.com/office/drawing/2014/main" id="{FDB8085F-2D55-CA88-7F4A-F40A1B452A23}"/>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7EB22135-86AB-60DB-F122-61EC4B15D413}"/>
              </a:ext>
            </a:extLst>
          </p:cNvPr>
          <p:cNvSpPr>
            <a:spLocks noGrp="1"/>
          </p:cNvSpPr>
          <p:nvPr>
            <p:ph type="sldNum" sz="quarter" idx="12"/>
          </p:nvPr>
        </p:nvSpPr>
        <p:spPr/>
        <p:txBody>
          <a:bodyPr/>
          <a:lstStyle>
            <a:lvl1pPr>
              <a:defRPr/>
            </a:lvl1pPr>
          </a:lstStyle>
          <a:p>
            <a:pPr>
              <a:defRPr/>
            </a:pPr>
            <a:fld id="{48290343-C0EE-49E4-BB8C-550CB876025C}" type="slidenum">
              <a:rPr lang="ru-RU" altLang="ru-RU"/>
              <a:pPr>
                <a:defRPr/>
              </a:pPr>
              <a:t>‹#›</a:t>
            </a:fld>
            <a:endParaRPr lang="ru-RU" altLang="ru-RU" dirty="0"/>
          </a:p>
        </p:txBody>
      </p:sp>
    </p:spTree>
    <p:extLst>
      <p:ext uri="{BB962C8B-B14F-4D97-AF65-F5344CB8AC3E}">
        <p14:creationId xmlns:p14="http://schemas.microsoft.com/office/powerpoint/2010/main" val="223282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39FE2E-E062-52DA-1043-B34F2F9276E0}"/>
              </a:ext>
            </a:extLst>
          </p:cNvPr>
          <p:cNvSpPr>
            <a:spLocks noGrp="1"/>
          </p:cNvSpPr>
          <p:nvPr>
            <p:ph type="dt" sz="half" idx="10"/>
          </p:nvPr>
        </p:nvSpPr>
        <p:spPr/>
        <p:txBody>
          <a:bodyPr/>
          <a:lstStyle>
            <a:lvl1pPr>
              <a:defRPr/>
            </a:lvl1pPr>
          </a:lstStyle>
          <a:p>
            <a:pPr>
              <a:defRPr/>
            </a:pPr>
            <a:fld id="{9F52EF65-3ED7-463B-B483-5B5F6B09AB53}" type="datetimeFigureOut">
              <a:rPr lang="ru-RU"/>
              <a:pPr>
                <a:defRPr/>
              </a:pPr>
              <a:t>01.04.2024</a:t>
            </a:fld>
            <a:endParaRPr lang="ru-RU" dirty="0"/>
          </a:p>
        </p:txBody>
      </p:sp>
      <p:sp>
        <p:nvSpPr>
          <p:cNvPr id="3" name="Footer Placeholder 4">
            <a:extLst>
              <a:ext uri="{FF2B5EF4-FFF2-40B4-BE49-F238E27FC236}">
                <a16:creationId xmlns:a16="http://schemas.microsoft.com/office/drawing/2014/main" id="{CB38CEB7-F300-D56C-F793-D39DE5D8099A}"/>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D59047F1-8789-9C45-5BB3-5AC4AFEEBAB8}"/>
              </a:ext>
            </a:extLst>
          </p:cNvPr>
          <p:cNvSpPr>
            <a:spLocks noGrp="1"/>
          </p:cNvSpPr>
          <p:nvPr>
            <p:ph type="sldNum" sz="quarter" idx="12"/>
          </p:nvPr>
        </p:nvSpPr>
        <p:spPr/>
        <p:txBody>
          <a:bodyPr/>
          <a:lstStyle>
            <a:lvl1pPr>
              <a:defRPr/>
            </a:lvl1pPr>
          </a:lstStyle>
          <a:p>
            <a:pPr>
              <a:defRPr/>
            </a:pPr>
            <a:fld id="{4D1F3A6B-7E71-4CCF-9E65-DF0E0B1AF19A}" type="slidenum">
              <a:rPr lang="ru-RU" altLang="ru-RU"/>
              <a:pPr>
                <a:defRPr/>
              </a:pPr>
              <a:t>‹#›</a:t>
            </a:fld>
            <a:endParaRPr lang="ru-RU" altLang="ru-RU" dirty="0"/>
          </a:p>
        </p:txBody>
      </p:sp>
    </p:spTree>
    <p:extLst>
      <p:ext uri="{BB962C8B-B14F-4D97-AF65-F5344CB8AC3E}">
        <p14:creationId xmlns:p14="http://schemas.microsoft.com/office/powerpoint/2010/main" val="404621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70223" y="533400"/>
            <a:ext cx="3467100" cy="1524000"/>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77850" y="533400"/>
            <a:ext cx="4808651" cy="54864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870223" y="2209803"/>
            <a:ext cx="34671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a:extLst>
              <a:ext uri="{FF2B5EF4-FFF2-40B4-BE49-F238E27FC236}">
                <a16:creationId xmlns:a16="http://schemas.microsoft.com/office/drawing/2014/main" id="{046F0431-36CB-5B6B-DF18-92AF2E6726EB}"/>
              </a:ext>
            </a:extLst>
          </p:cNvPr>
          <p:cNvSpPr>
            <a:spLocks noGrp="1"/>
          </p:cNvSpPr>
          <p:nvPr>
            <p:ph type="dt" sz="half" idx="10"/>
          </p:nvPr>
        </p:nvSpPr>
        <p:spPr/>
        <p:txBody>
          <a:bodyPr/>
          <a:lstStyle>
            <a:lvl1pPr>
              <a:defRPr/>
            </a:lvl1pPr>
          </a:lstStyle>
          <a:p>
            <a:pPr>
              <a:defRPr/>
            </a:pPr>
            <a:fld id="{B52D1123-6D4C-484C-98B8-EE1953A247FE}" type="datetimeFigureOut">
              <a:rPr lang="ru-RU"/>
              <a:pPr>
                <a:defRPr/>
              </a:pPr>
              <a:t>01.04.2024</a:t>
            </a:fld>
            <a:endParaRPr lang="ru-RU" dirty="0"/>
          </a:p>
        </p:txBody>
      </p:sp>
      <p:sp>
        <p:nvSpPr>
          <p:cNvPr id="6" name="Footer Placeholder 4">
            <a:extLst>
              <a:ext uri="{FF2B5EF4-FFF2-40B4-BE49-F238E27FC236}">
                <a16:creationId xmlns:a16="http://schemas.microsoft.com/office/drawing/2014/main" id="{3D31FD32-80EE-6F2F-6264-0D152680AB16}"/>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3CCEB1B4-B918-7871-9E5A-094BD65B5F42}"/>
              </a:ext>
            </a:extLst>
          </p:cNvPr>
          <p:cNvSpPr>
            <a:spLocks noGrp="1"/>
          </p:cNvSpPr>
          <p:nvPr>
            <p:ph type="sldNum" sz="quarter" idx="12"/>
          </p:nvPr>
        </p:nvSpPr>
        <p:spPr/>
        <p:txBody>
          <a:bodyPr/>
          <a:lstStyle>
            <a:lvl1pPr>
              <a:defRPr/>
            </a:lvl1pPr>
          </a:lstStyle>
          <a:p>
            <a:pPr>
              <a:defRPr/>
            </a:pPr>
            <a:fld id="{B77598C4-5F10-4912-B235-1F025892D3A8}" type="slidenum">
              <a:rPr lang="ru-RU" altLang="ru-RU"/>
              <a:pPr>
                <a:defRPr/>
              </a:pPr>
              <a:t>‹#›</a:t>
            </a:fld>
            <a:endParaRPr lang="ru-RU" altLang="ru-RU" dirty="0"/>
          </a:p>
        </p:txBody>
      </p:sp>
    </p:spTree>
    <p:extLst>
      <p:ext uri="{BB962C8B-B14F-4D97-AF65-F5344CB8AC3E}">
        <p14:creationId xmlns:p14="http://schemas.microsoft.com/office/powerpoint/2010/main" val="413110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870450" y="1447800"/>
            <a:ext cx="3860196" cy="1143000"/>
          </a:xfrm>
        </p:spPr>
        <p:txBody>
          <a:bodyPr anchor="b"/>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825500" y="914400"/>
            <a:ext cx="3554389"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a:t>Вставка рисунка</a:t>
            </a:r>
            <a:endParaRPr lang="en-US" noProof="0" dirty="0"/>
          </a:p>
        </p:txBody>
      </p:sp>
      <p:sp>
        <p:nvSpPr>
          <p:cNvPr id="4" name="Text Placeholder 3"/>
          <p:cNvSpPr>
            <a:spLocks noGrp="1"/>
          </p:cNvSpPr>
          <p:nvPr>
            <p:ph type="body" sz="half" idx="2"/>
          </p:nvPr>
        </p:nvSpPr>
        <p:spPr>
          <a:xfrm>
            <a:off x="4870696" y="2743200"/>
            <a:ext cx="3861242"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3">
            <a:extLst>
              <a:ext uri="{FF2B5EF4-FFF2-40B4-BE49-F238E27FC236}">
                <a16:creationId xmlns:a16="http://schemas.microsoft.com/office/drawing/2014/main" id="{F3DC9491-3B76-E3E0-DE38-813262BFBAD2}"/>
              </a:ext>
            </a:extLst>
          </p:cNvPr>
          <p:cNvSpPr>
            <a:spLocks noGrp="1"/>
          </p:cNvSpPr>
          <p:nvPr>
            <p:ph type="dt" sz="half" idx="14"/>
          </p:nvPr>
        </p:nvSpPr>
        <p:spPr/>
        <p:txBody>
          <a:bodyPr/>
          <a:lstStyle>
            <a:lvl1pPr>
              <a:defRPr/>
            </a:lvl1pPr>
          </a:lstStyle>
          <a:p>
            <a:pPr>
              <a:defRPr/>
            </a:pPr>
            <a:fld id="{80F035F4-BD94-4BB4-B723-8754B4649D59}" type="datetimeFigureOut">
              <a:rPr lang="ru-RU"/>
              <a:pPr>
                <a:defRPr/>
              </a:pPr>
              <a:t>01.04.2024</a:t>
            </a:fld>
            <a:endParaRPr lang="ru-RU" dirty="0"/>
          </a:p>
        </p:txBody>
      </p:sp>
      <p:sp>
        <p:nvSpPr>
          <p:cNvPr id="5" name="Footer Placeholder 4">
            <a:extLst>
              <a:ext uri="{FF2B5EF4-FFF2-40B4-BE49-F238E27FC236}">
                <a16:creationId xmlns:a16="http://schemas.microsoft.com/office/drawing/2014/main" id="{1A71F0F7-11C0-BBB4-67F6-51AE8D3044CE}"/>
              </a:ext>
            </a:extLst>
          </p:cNvPr>
          <p:cNvSpPr>
            <a:spLocks noGrp="1"/>
          </p:cNvSpPr>
          <p:nvPr>
            <p:ph type="ftr" sz="quarter" idx="15"/>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AE2EB037-2413-25EB-A55E-841CB5BF927B}"/>
              </a:ext>
            </a:extLst>
          </p:cNvPr>
          <p:cNvSpPr>
            <a:spLocks noGrp="1"/>
          </p:cNvSpPr>
          <p:nvPr>
            <p:ph type="sldNum" sz="quarter" idx="16"/>
          </p:nvPr>
        </p:nvSpPr>
        <p:spPr/>
        <p:txBody>
          <a:bodyPr/>
          <a:lstStyle>
            <a:lvl1pPr>
              <a:defRPr/>
            </a:lvl1pPr>
          </a:lstStyle>
          <a:p>
            <a:pPr>
              <a:defRPr/>
            </a:pPr>
            <a:fld id="{93334E18-79D8-4364-A665-4A0DBAEBB061}" type="slidenum">
              <a:rPr lang="ru-RU" altLang="ru-RU"/>
              <a:pPr>
                <a:defRPr/>
              </a:pPr>
              <a:t>‹#›</a:t>
            </a:fld>
            <a:endParaRPr lang="ru-RU" altLang="ru-RU" dirty="0"/>
          </a:p>
        </p:txBody>
      </p:sp>
    </p:spTree>
    <p:extLst>
      <p:ext uri="{BB962C8B-B14F-4D97-AF65-F5344CB8AC3E}">
        <p14:creationId xmlns:p14="http://schemas.microsoft.com/office/powerpoint/2010/main" val="114222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46EE49E1-160F-5560-6331-16348BD9BD51}"/>
              </a:ext>
            </a:extLst>
          </p:cNvPr>
          <p:cNvGrpSpPr>
            <a:grpSpLocks/>
          </p:cNvGrpSpPr>
          <p:nvPr/>
        </p:nvGrpSpPr>
        <p:grpSpPr bwMode="auto">
          <a:xfrm>
            <a:off x="7226300" y="3894138"/>
            <a:ext cx="2676525" cy="2659062"/>
            <a:chOff x="6687077" y="3259666"/>
            <a:chExt cx="2981857" cy="3208867"/>
          </a:xfrm>
        </p:grpSpPr>
        <p:cxnSp>
          <p:nvCxnSpPr>
            <p:cNvPr id="8" name="Straight Connector 7">
              <a:extLst>
                <a:ext uri="{FF2B5EF4-FFF2-40B4-BE49-F238E27FC236}">
                  <a16:creationId xmlns:a16="http://schemas.microsoft.com/office/drawing/2014/main" id="{CE6D36F7-827A-15FB-6623-17F04BE62B04}"/>
                </a:ext>
              </a:extLst>
            </p:cNvPr>
            <p:cNvCxnSpPr/>
            <p:nvPr/>
          </p:nvCxnSpPr>
          <p:spPr>
            <a:xfrm flipH="1">
              <a:off x="8756337" y="3259666"/>
              <a:ext cx="912597"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C1AA6F6-1C92-8DF4-09F1-5329B7F41BFB}"/>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A855A6E-3609-EBB1-61E6-1219806F1A79}"/>
                </a:ext>
              </a:extLst>
            </p:cNvPr>
            <p:cNvCxnSpPr/>
            <p:nvPr/>
          </p:nvCxnSpPr>
          <p:spPr>
            <a:xfrm flipH="1">
              <a:off x="7772996" y="3581511"/>
              <a:ext cx="1895938"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ADCF11C-92F5-4A54-E601-A7D1A80324A0}"/>
                </a:ext>
              </a:extLst>
            </p:cNvPr>
            <p:cNvCxnSpPr/>
            <p:nvPr/>
          </p:nvCxnSpPr>
          <p:spPr>
            <a:xfrm flipH="1">
              <a:off x="7923328" y="3433998"/>
              <a:ext cx="1740301"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0F132F2-FFFF-987C-81BB-5F3C1612345A}"/>
                </a:ext>
              </a:extLst>
            </p:cNvPr>
            <p:cNvCxnSpPr/>
            <p:nvPr/>
          </p:nvCxnSpPr>
          <p:spPr>
            <a:xfrm flipH="1">
              <a:off x="8399080" y="3985732"/>
              <a:ext cx="126454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9AC51AB1-2153-BAE1-7834-5FBEE26A7DB1}"/>
              </a:ext>
            </a:extLst>
          </p:cNvPr>
          <p:cNvSpPr>
            <a:spLocks noGrp="1"/>
          </p:cNvSpPr>
          <p:nvPr>
            <p:ph type="title"/>
          </p:nvPr>
        </p:nvSpPr>
        <p:spPr>
          <a:xfrm>
            <a:off x="577850" y="4495800"/>
            <a:ext cx="7100888"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1028" name="Text Placeholder 2">
            <a:extLst>
              <a:ext uri="{FF2B5EF4-FFF2-40B4-BE49-F238E27FC236}">
                <a16:creationId xmlns:a16="http://schemas.microsoft.com/office/drawing/2014/main" id="{8408BD98-CCB2-D2F1-17C3-293DF766C1BA}"/>
              </a:ext>
            </a:extLst>
          </p:cNvPr>
          <p:cNvSpPr>
            <a:spLocks noGrp="1" noChangeArrowheads="1"/>
          </p:cNvSpPr>
          <p:nvPr>
            <p:ph type="body" idx="1"/>
          </p:nvPr>
        </p:nvSpPr>
        <p:spPr bwMode="auto">
          <a:xfrm>
            <a:off x="577850" y="533400"/>
            <a:ext cx="71008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a:ext uri="{FF2B5EF4-FFF2-40B4-BE49-F238E27FC236}">
                <a16:creationId xmlns:a16="http://schemas.microsoft.com/office/drawing/2014/main" id="{9A013D19-C98D-CF0B-E6C0-C830E593BF6D}"/>
              </a:ext>
            </a:extLst>
          </p:cNvPr>
          <p:cNvSpPr>
            <a:spLocks noGrp="1"/>
          </p:cNvSpPr>
          <p:nvPr>
            <p:ph type="dt" sz="half" idx="2"/>
          </p:nvPr>
        </p:nvSpPr>
        <p:spPr>
          <a:xfrm>
            <a:off x="8050213" y="6172200"/>
            <a:ext cx="1300162"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fld id="{F6A7ACEA-F27B-4929-A080-C2162EF33E2A}" type="datetimeFigureOut">
              <a:rPr lang="ru-RU"/>
              <a:pPr>
                <a:defRPr/>
              </a:pPr>
              <a:t>01.04.2024</a:t>
            </a:fld>
            <a:endParaRPr lang="ru-RU" dirty="0"/>
          </a:p>
        </p:txBody>
      </p:sp>
      <p:sp>
        <p:nvSpPr>
          <p:cNvPr id="5" name="Footer Placeholder 4">
            <a:extLst>
              <a:ext uri="{FF2B5EF4-FFF2-40B4-BE49-F238E27FC236}">
                <a16:creationId xmlns:a16="http://schemas.microsoft.com/office/drawing/2014/main" id="{1C9104FD-A190-F3AD-A4B7-8F3835FBD5F1}"/>
              </a:ext>
            </a:extLst>
          </p:cNvPr>
          <p:cNvSpPr>
            <a:spLocks noGrp="1"/>
          </p:cNvSpPr>
          <p:nvPr>
            <p:ph type="ftr" sz="quarter" idx="3"/>
          </p:nvPr>
        </p:nvSpPr>
        <p:spPr>
          <a:xfrm>
            <a:off x="577850" y="6172200"/>
            <a:ext cx="6296025"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ru-RU"/>
          </a:p>
        </p:txBody>
      </p:sp>
      <p:sp>
        <p:nvSpPr>
          <p:cNvPr id="6" name="Slide Number Placeholder 5">
            <a:extLst>
              <a:ext uri="{FF2B5EF4-FFF2-40B4-BE49-F238E27FC236}">
                <a16:creationId xmlns:a16="http://schemas.microsoft.com/office/drawing/2014/main" id="{3FC87B3E-FB50-8210-B3CB-56C5C2E46E4A}"/>
              </a:ext>
            </a:extLst>
          </p:cNvPr>
          <p:cNvSpPr>
            <a:spLocks noGrp="1"/>
          </p:cNvSpPr>
          <p:nvPr>
            <p:ph type="sldNum" sz="quarter" idx="4"/>
          </p:nvPr>
        </p:nvSpPr>
        <p:spPr>
          <a:xfrm>
            <a:off x="8421688" y="5578475"/>
            <a:ext cx="928687" cy="669925"/>
          </a:xfrm>
          <a:prstGeom prst="rect">
            <a:avLst/>
          </a:prstGeom>
        </p:spPr>
        <p:txBody>
          <a:bodyPr vert="horz" lIns="91440" tIns="45720" rIns="91440" bIns="45720" rtlCol="0" anchor="b"/>
          <a:lstStyle>
            <a:lvl1pPr algn="r" eaLnBrk="1" fontAlgn="auto" hangingPunct="1">
              <a:spcBef>
                <a:spcPts val="0"/>
              </a:spcBef>
              <a:spcAft>
                <a:spcPts val="0"/>
              </a:spcAft>
              <a:defRPr sz="2800" b="0" i="0">
                <a:solidFill>
                  <a:schemeClr val="bg2">
                    <a:lumMod val="50000"/>
                  </a:schemeClr>
                </a:solidFill>
                <a:effectLst/>
                <a:latin typeface="+mn-lt"/>
              </a:defRPr>
            </a:lvl1pPr>
          </a:lstStyle>
          <a:p>
            <a:pPr>
              <a:defRPr/>
            </a:pPr>
            <a:fld id="{6C976016-67BD-40FA-AE4C-B582979F05EC}" type="slidenum">
              <a:rPr lang="ru-RU" altLang="ru-RU"/>
              <a:pPr>
                <a:defRPr/>
              </a:pPr>
              <a:t>‹#›</a:t>
            </a:fld>
            <a:endParaRPr lang="ru-RU" altLang="ru-RU" dirty="0"/>
          </a:p>
        </p:txBody>
      </p:sp>
    </p:spTree>
  </p:cSld>
  <p:clrMap bg1="dk1" tx1="lt1" bg2="dk2" tx2="lt2" accent1="accent1" accent2="accent2" accent3="accent3" accent4="accent4" accent5="accent5" accent6="accent6" hlink="hlink" folHlink="folHlink"/>
  <p:sldLayoutIdLst>
    <p:sldLayoutId id="2147485278"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 id="2147485279" r:id="rId12"/>
    <p:sldLayoutId id="2147485274" r:id="rId13"/>
    <p:sldLayoutId id="2147485280" r:id="rId14"/>
    <p:sldLayoutId id="2147485275" r:id="rId15"/>
    <p:sldLayoutId id="2147485276" r:id="rId16"/>
    <p:sldLayoutId id="2147485277" r:id="rId17"/>
    <p:sldLayoutId id="2147485281" r:id="rId18"/>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gu.novreg.ru/natcional-nyy-proekt-zhil-e-i-gorodskaya-sreda.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pedia.com/ru/gpedia/%D0%A8%D0%B8%D0%BC%D1%81%D0%BA%D0%B8%D0%B9_%D1%80%D0%B0%D0%B9%D0%BE%D0%BD" TargetMode="External"/><Relationship Id="rId7" Type="http://schemas.openxmlformats.org/officeDocument/2006/relationships/image" Target="../media/image5.jpeg"/><Relationship Id="rId2" Type="http://schemas.openxmlformats.org/officeDocument/2006/relationships/hyperlink" Target="http://www.gpedia.com/ru/gpedia/%D0%9D%D0%BE%D0%B2%D0%B3%D0%BE%D1%80%D0%BE%D0%B4%D1%81%D0%BA%D0%B8%D0%B9_%D1%80%D0%B0%D0%B9%D0%BE%D0%BD"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gpedia.com/ru/gpedia/%D0%9B%D1%83%D0%B6%D1%81%D0%BA%D0%B8%D0%B9_%D1%80%D0%B0%D0%B9%D0%BE%D0%B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a:extLst>
              <a:ext uri="{FF2B5EF4-FFF2-40B4-BE49-F238E27FC236}">
                <a16:creationId xmlns:a16="http://schemas.microsoft.com/office/drawing/2014/main" id="{BA643BE1-8FDE-4EF0-B626-3412BCA59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347788"/>
            <a:ext cx="83899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454F097-56C6-BE90-674D-D9F277E281ED}"/>
              </a:ext>
            </a:extLst>
          </p:cNvPr>
          <p:cNvSpPr txBox="1"/>
          <p:nvPr/>
        </p:nvSpPr>
        <p:spPr>
          <a:xfrm rot="10800000" flipV="1">
            <a:off x="996950" y="4910138"/>
            <a:ext cx="8389938" cy="830262"/>
          </a:xfrm>
          <a:prstGeom prst="rect">
            <a:avLst/>
          </a:prstGeom>
          <a:solidFill>
            <a:schemeClr val="bg2">
              <a:lumMod val="20000"/>
              <a:lumOff val="80000"/>
            </a:schemeClr>
          </a:solidFill>
        </p:spPr>
        <p:txBody>
          <a:bodyPr>
            <a:spAutoFit/>
          </a:bodyPr>
          <a:lstStyle/>
          <a:p>
            <a:pPr algn="ctr" eaLnBrk="1" fontAlgn="auto" hangingPunct="1">
              <a:spcBef>
                <a:spcPts val="0"/>
              </a:spcBef>
              <a:spcAft>
                <a:spcPts val="0"/>
              </a:spcAft>
              <a:defRPr/>
            </a:pPr>
            <a:r>
              <a:rPr lang="ru-RU" altLang="ru-RU" sz="2400" dirty="0">
                <a:solidFill>
                  <a:schemeClr val="bg1"/>
                </a:solidFill>
                <a:latin typeface="Constantia" panose="02030602050306030303" pitchFamily="18" charset="0"/>
              </a:rPr>
              <a:t>Исполнение бюджета Батецкого сельского поселения за 2023 год</a:t>
            </a:r>
          </a:p>
        </p:txBody>
      </p:sp>
      <p:sp>
        <p:nvSpPr>
          <p:cNvPr id="6" name="TextBox 5">
            <a:extLst>
              <a:ext uri="{FF2B5EF4-FFF2-40B4-BE49-F238E27FC236}">
                <a16:creationId xmlns:a16="http://schemas.microsoft.com/office/drawing/2014/main" id="{42A4BEDE-15D1-C806-75C5-E9C703EDEBCF}"/>
              </a:ext>
            </a:extLst>
          </p:cNvPr>
          <p:cNvSpPr txBox="1"/>
          <p:nvPr/>
        </p:nvSpPr>
        <p:spPr>
          <a:xfrm>
            <a:off x="1208088" y="6165850"/>
            <a:ext cx="8174037" cy="415498"/>
          </a:xfrm>
          <a:prstGeom prst="rect">
            <a:avLst/>
          </a:prstGeom>
          <a:noFill/>
        </p:spPr>
        <p:txBody>
          <a:bodyPr>
            <a:spAutoFit/>
          </a:bodyPr>
          <a:lstStyle/>
          <a:p>
            <a:pPr algn="ctr" eaLnBrk="1" hangingPunct="1">
              <a:defRPr/>
            </a:pPr>
            <a:r>
              <a:rPr lang="ru-RU" altLang="ru-RU" sz="1050" b="1" dirty="0">
                <a:solidFill>
                  <a:schemeClr val="bg1"/>
                </a:solidFill>
                <a:latin typeface="Arial" panose="020B0604020202020204" pitchFamily="34" charset="0"/>
                <a:cs typeface="Arial" panose="020B0604020202020204" pitchFamily="34" charset="0"/>
              </a:rPr>
              <a:t>Комитет финансов Администрации Батецкого муниципального района 2023</a:t>
            </a:r>
          </a:p>
          <a:p>
            <a:pPr algn="ctr" eaLnBrk="1" hangingPunct="1">
              <a:defRPr/>
            </a:pPr>
            <a:r>
              <a:rPr lang="ru-RU" altLang="ru-RU" sz="1050" b="1" dirty="0">
                <a:solidFill>
                  <a:schemeClr val="bg1"/>
                </a:solidFill>
                <a:latin typeface="Arial" panose="020B0604020202020204" pitchFamily="34" charset="0"/>
                <a:cs typeface="Arial" panose="020B0604020202020204" pitchFamily="34" charset="0"/>
              </a:rPr>
              <a:t>год</a:t>
            </a:r>
            <a:endParaRPr lang="ru-RU" sz="1050" dirty="0"/>
          </a:p>
        </p:txBody>
      </p:sp>
      <p:sp>
        <p:nvSpPr>
          <p:cNvPr id="7" name="Прямоугольник 6">
            <a:extLst>
              <a:ext uri="{FF2B5EF4-FFF2-40B4-BE49-F238E27FC236}">
                <a16:creationId xmlns:a16="http://schemas.microsoft.com/office/drawing/2014/main" id="{4178EB3B-3334-04D1-04CB-15336E011670}"/>
              </a:ext>
            </a:extLst>
          </p:cNvPr>
          <p:cNvSpPr/>
          <p:nvPr/>
        </p:nvSpPr>
        <p:spPr>
          <a:xfrm>
            <a:off x="992188" y="549275"/>
            <a:ext cx="8389937" cy="6477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rgbClr val="7030A0"/>
                </a:solidFill>
              </a:rPr>
              <a:t>БЮДЖЕТ ДЛЯ ГРАЖДАН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626619-1BAE-4264-6D00-8B029E9159F4}"/>
              </a:ext>
            </a:extLst>
          </p:cNvPr>
          <p:cNvSpPr>
            <a:spLocks noGrp="1"/>
          </p:cNvSpPr>
          <p:nvPr>
            <p:ph type="ctrTitle"/>
          </p:nvPr>
        </p:nvSpPr>
        <p:spPr>
          <a:xfrm>
            <a:off x="415925" y="-47625"/>
            <a:ext cx="9251950" cy="1262063"/>
          </a:xfrm>
        </p:spPr>
        <p:txBody>
          <a:bodyPr>
            <a:noAutofit/>
          </a:bodyPr>
          <a:lstStyle/>
          <a:p>
            <a:pPr algn="ctr" eaLnBrk="1" fontAlgn="auto" hangingPunct="1">
              <a:spcAft>
                <a:spcPts val="0"/>
              </a:spcAft>
              <a:defRPr/>
            </a:pPr>
            <a:r>
              <a:rPr lang="ru-RU" sz="1600" b="1" dirty="0">
                <a:solidFill>
                  <a:srgbClr val="7030A0"/>
                </a:solidFill>
              </a:rPr>
              <a:t>Межбюджетные трансферты (безвозмездные поступления) – это средства одного бюджета бюджетной системы РФ, перечисляемые другому бюджету бюджетной системы РФ</a:t>
            </a:r>
          </a:p>
        </p:txBody>
      </p:sp>
      <p:sp>
        <p:nvSpPr>
          <p:cNvPr id="3" name="Подзаголовок 2">
            <a:extLst>
              <a:ext uri="{FF2B5EF4-FFF2-40B4-BE49-F238E27FC236}">
                <a16:creationId xmlns:a16="http://schemas.microsoft.com/office/drawing/2014/main" id="{94C092DC-57BC-6038-3872-41B900953ADC}"/>
              </a:ext>
            </a:extLst>
          </p:cNvPr>
          <p:cNvSpPr>
            <a:spLocks noGrp="1"/>
          </p:cNvSpPr>
          <p:nvPr>
            <p:ph type="subTitle" idx="1"/>
          </p:nvPr>
        </p:nvSpPr>
        <p:spPr>
          <a:xfrm>
            <a:off x="952500" y="1214438"/>
            <a:ext cx="8215313" cy="357187"/>
          </a:xfrm>
          <a:solidFill>
            <a:srgbClr val="FFCCFF"/>
          </a:solidFill>
        </p:spPr>
        <p:style>
          <a:lnRef idx="1">
            <a:schemeClr val="accent4"/>
          </a:lnRef>
          <a:fillRef idx="2">
            <a:schemeClr val="accent4"/>
          </a:fillRef>
          <a:effectRef idx="1">
            <a:schemeClr val="accent4"/>
          </a:effectRef>
          <a:fontRef idx="minor">
            <a:schemeClr val="dk1"/>
          </a:fontRef>
        </p:style>
        <p:txBody>
          <a:bodyPr rtlCol="0"/>
          <a:lstStyle/>
          <a:p>
            <a:pPr algn="ctr" eaLnBrk="1" fontAlgn="auto" hangingPunct="1">
              <a:lnSpc>
                <a:spcPct val="90000"/>
              </a:lnSpc>
              <a:spcAft>
                <a:spcPts val="0"/>
              </a:spcAft>
              <a:buFont typeface="Wingdings 3"/>
              <a:buNone/>
              <a:defRPr/>
            </a:pPr>
            <a:r>
              <a:rPr lang="ru-RU" sz="1800" b="1" dirty="0"/>
              <a:t>Формы межбюджетных трансфертов</a:t>
            </a:r>
          </a:p>
        </p:txBody>
      </p:sp>
      <p:sp>
        <p:nvSpPr>
          <p:cNvPr id="6" name="Стрелка вниз 5">
            <a:extLst>
              <a:ext uri="{FF2B5EF4-FFF2-40B4-BE49-F238E27FC236}">
                <a16:creationId xmlns:a16="http://schemas.microsoft.com/office/drawing/2014/main" id="{C36E9117-098F-2A8E-8680-40E49DCDB31A}"/>
              </a:ext>
            </a:extLst>
          </p:cNvPr>
          <p:cNvSpPr/>
          <p:nvPr/>
        </p:nvSpPr>
        <p:spPr>
          <a:xfrm>
            <a:off x="5024438" y="1643063"/>
            <a:ext cx="357187" cy="419100"/>
          </a:xfrm>
          <a:prstGeom prst="downArrow">
            <a:avLst>
              <a:gd name="adj1" fmla="val 4404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TextBox 10">
            <a:extLst>
              <a:ext uri="{FF2B5EF4-FFF2-40B4-BE49-F238E27FC236}">
                <a16:creationId xmlns:a16="http://schemas.microsoft.com/office/drawing/2014/main" id="{AC3092FC-EC4D-28E1-215F-71C65C754B13}"/>
              </a:ext>
            </a:extLst>
          </p:cNvPr>
          <p:cNvSpPr txBox="1"/>
          <p:nvPr/>
        </p:nvSpPr>
        <p:spPr>
          <a:xfrm>
            <a:off x="952500" y="2071687"/>
            <a:ext cx="2643186" cy="2123658"/>
          </a:xfrm>
          <a:prstGeom prst="rect">
            <a:avLst/>
          </a:prstGeom>
          <a:solidFill>
            <a:srgbClr val="FFCCFF"/>
          </a:solidFill>
        </p:spPr>
        <p:style>
          <a:lnRef idx="1">
            <a:schemeClr val="accent3"/>
          </a:lnRef>
          <a:fillRef idx="2">
            <a:schemeClr val="accent3"/>
          </a:fillRef>
          <a:effectRef idx="1">
            <a:schemeClr val="accent3"/>
          </a:effectRef>
          <a:fontRef idx="minor">
            <a:schemeClr val="dk1"/>
          </a:fontRef>
        </p:style>
        <p:txBody>
          <a:bodyPr>
            <a:spAutoFit/>
          </a:bodyPr>
          <a:lstStyle/>
          <a:p>
            <a:pPr algn="just" eaLnBrk="1" fontAlgn="auto" hangingPunct="1">
              <a:spcBef>
                <a:spcPts val="0"/>
              </a:spcBef>
              <a:spcAft>
                <a:spcPts val="0"/>
              </a:spcAft>
              <a:defRPr/>
            </a:pPr>
            <a:r>
              <a:rPr lang="ru-RU" sz="1200" b="1" spc="50" dirty="0">
                <a:ln w="0"/>
                <a:solidFill>
                  <a:schemeClr val="bg2"/>
                </a:solidFill>
                <a:effectLst>
                  <a:innerShdw blurRad="63500" dist="50800" dir="13500000">
                    <a:srgbClr val="000000">
                      <a:alpha val="50000"/>
                    </a:srgbClr>
                  </a:innerShdw>
                </a:effectLst>
              </a:rPr>
              <a:t>Субсидии</a:t>
            </a:r>
            <a:r>
              <a:rPr lang="ru-RU" sz="1200" b="1" dirty="0"/>
              <a:t> – бюджетные средства, предоставляемые бюджету другого уровня бюджетной системы РФ ,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a:t>
            </a:r>
          </a:p>
          <a:p>
            <a:pPr algn="just" eaLnBrk="1" fontAlgn="auto" hangingPunct="1">
              <a:spcBef>
                <a:spcPts val="0"/>
              </a:spcBef>
              <a:spcAft>
                <a:spcPts val="0"/>
              </a:spcAft>
              <a:defRPr/>
            </a:pPr>
            <a:endParaRPr lang="ru-RU" sz="1200" b="1" dirty="0"/>
          </a:p>
        </p:txBody>
      </p:sp>
      <p:sp>
        <p:nvSpPr>
          <p:cNvPr id="12" name="TextBox 11">
            <a:extLst>
              <a:ext uri="{FF2B5EF4-FFF2-40B4-BE49-F238E27FC236}">
                <a16:creationId xmlns:a16="http://schemas.microsoft.com/office/drawing/2014/main" id="{F962B2E2-4A16-2D5D-805B-D3171DCE1A62}"/>
              </a:ext>
            </a:extLst>
          </p:cNvPr>
          <p:cNvSpPr txBox="1"/>
          <p:nvPr/>
        </p:nvSpPr>
        <p:spPr>
          <a:xfrm>
            <a:off x="7225308" y="2061509"/>
            <a:ext cx="1942504" cy="2123658"/>
          </a:xfrm>
          <a:prstGeom prst="rect">
            <a:avLst/>
          </a:prstGeom>
          <a:solidFill>
            <a:srgbClr val="FFCCFF"/>
          </a:solidFill>
        </p:spPr>
        <p:style>
          <a:lnRef idx="1">
            <a:schemeClr val="accent5"/>
          </a:lnRef>
          <a:fillRef idx="2">
            <a:schemeClr val="accent5"/>
          </a:fillRef>
          <a:effectRef idx="1">
            <a:schemeClr val="accent5"/>
          </a:effectRef>
          <a:fontRef idx="minor">
            <a:schemeClr val="dk1"/>
          </a:fontRef>
        </p:style>
        <p:txBody>
          <a:bodyPr>
            <a:spAutoFit/>
          </a:bodyPr>
          <a:lstStyle/>
          <a:p>
            <a:pPr algn="ctr" eaLnBrk="1" fontAlgn="auto" hangingPunct="1">
              <a:spcBef>
                <a:spcPts val="0"/>
              </a:spcBef>
              <a:spcAft>
                <a:spcPts val="0"/>
              </a:spcAft>
              <a:defRPr/>
            </a:pPr>
            <a:r>
              <a:rPr lang="ru-RU" sz="1200" b="1" spc="50" dirty="0">
                <a:ln w="0"/>
                <a:solidFill>
                  <a:schemeClr val="bg2"/>
                </a:solidFill>
                <a:effectLst>
                  <a:innerShdw blurRad="63500" dist="50800" dir="13500000">
                    <a:srgbClr val="000000">
                      <a:alpha val="50000"/>
                    </a:srgbClr>
                  </a:innerShdw>
                </a:effectLst>
              </a:rPr>
              <a:t>Дотации</a:t>
            </a:r>
            <a:r>
              <a:rPr lang="ru-RU" sz="1200" b="1" dirty="0"/>
              <a:t> – 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algn="ctr" eaLnBrk="1" fontAlgn="auto" hangingPunct="1">
              <a:spcBef>
                <a:spcPts val="0"/>
              </a:spcBef>
              <a:spcAft>
                <a:spcPts val="0"/>
              </a:spcAft>
              <a:defRPr/>
            </a:pPr>
            <a:endParaRPr lang="ru-RU" sz="1200" b="1" dirty="0"/>
          </a:p>
        </p:txBody>
      </p:sp>
      <p:sp>
        <p:nvSpPr>
          <p:cNvPr id="13" name="TextBox 12">
            <a:extLst>
              <a:ext uri="{FF2B5EF4-FFF2-40B4-BE49-F238E27FC236}">
                <a16:creationId xmlns:a16="http://schemas.microsoft.com/office/drawing/2014/main" id="{FB7F50A4-C29C-A3CC-7E5E-3B1A41E4BB18}"/>
              </a:ext>
            </a:extLst>
          </p:cNvPr>
          <p:cNvSpPr txBox="1"/>
          <p:nvPr/>
        </p:nvSpPr>
        <p:spPr>
          <a:xfrm>
            <a:off x="3738562" y="2061509"/>
            <a:ext cx="3343870" cy="2123658"/>
          </a:xfrm>
          <a:prstGeom prst="rect">
            <a:avLst/>
          </a:prstGeom>
          <a:solidFill>
            <a:srgbClr val="FFCCFF"/>
          </a:solidFill>
        </p:spPr>
        <p:style>
          <a:lnRef idx="1">
            <a:schemeClr val="accent2"/>
          </a:lnRef>
          <a:fillRef idx="2">
            <a:schemeClr val="accent2"/>
          </a:fillRef>
          <a:effectRef idx="1">
            <a:schemeClr val="accent2"/>
          </a:effectRef>
          <a:fontRef idx="minor">
            <a:schemeClr val="dk1"/>
          </a:fontRef>
        </p:style>
        <p:txBody>
          <a:bodyPr>
            <a:spAutoFit/>
          </a:bodyPr>
          <a:lstStyle/>
          <a:p>
            <a:pPr algn="ctr" eaLnBrk="1" fontAlgn="auto" hangingPunct="1">
              <a:spcBef>
                <a:spcPts val="0"/>
              </a:spcBef>
              <a:spcAft>
                <a:spcPts val="0"/>
              </a:spcAft>
              <a:defRPr/>
            </a:pPr>
            <a:r>
              <a:rPr lang="ru-RU" sz="1200" b="1" spc="50" dirty="0">
                <a:ln w="0"/>
                <a:solidFill>
                  <a:schemeClr val="bg2"/>
                </a:solidFill>
                <a:effectLst>
                  <a:innerShdw blurRad="63500" dist="50800" dir="13500000">
                    <a:srgbClr val="000000">
                      <a:alpha val="50000"/>
                    </a:srgbClr>
                  </a:innerShdw>
                </a:effectLst>
              </a:rPr>
              <a:t>Субвенции</a:t>
            </a:r>
            <a:r>
              <a:rPr lang="ru-RU" sz="1200" b="1" dirty="0"/>
              <a:t> – бюджетные средства, предоставляемые бюджету другого уровня бюджетной системы РФ на безвозмездной и безвозвратной основах на осуществление определенных целевых расходов, возникающих при выполнении полномочий РФ, переданных для осуществления органам государственной власти другого уровня бюджетной системы РФ </a:t>
            </a:r>
          </a:p>
        </p:txBody>
      </p:sp>
      <p:sp>
        <p:nvSpPr>
          <p:cNvPr id="18440" name="TextBox 14">
            <a:extLst>
              <a:ext uri="{FF2B5EF4-FFF2-40B4-BE49-F238E27FC236}">
                <a16:creationId xmlns:a16="http://schemas.microsoft.com/office/drawing/2014/main" id="{D0FB6CF6-2A3F-5D79-2942-F110453F17E5}"/>
              </a:ext>
            </a:extLst>
          </p:cNvPr>
          <p:cNvSpPr txBox="1">
            <a:spLocks noChangeArrowheads="1"/>
          </p:cNvSpPr>
          <p:nvPr/>
        </p:nvSpPr>
        <p:spPr bwMode="auto">
          <a:xfrm>
            <a:off x="1309688" y="4500563"/>
            <a:ext cx="8215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ru-RU" altLang="ru-RU">
                <a:solidFill>
                  <a:schemeClr val="bg1"/>
                </a:solidFill>
                <a:latin typeface="Constantia" panose="02030602050306030303" pitchFamily="18" charset="0"/>
                <a:cs typeface="Arial" panose="020B0604020202020204" pitchFamily="34" charset="0"/>
              </a:rPr>
              <a:t>Безвозмездные поступления в бюджет Батецкого района в 2014-2016 годах</a:t>
            </a:r>
          </a:p>
        </p:txBody>
      </p:sp>
      <p:graphicFrame>
        <p:nvGraphicFramePr>
          <p:cNvPr id="26685" name="Group 61">
            <a:extLst>
              <a:ext uri="{FF2B5EF4-FFF2-40B4-BE49-F238E27FC236}">
                <a16:creationId xmlns:a16="http://schemas.microsoft.com/office/drawing/2014/main" id="{BE2B1FE2-AB2D-86FB-FAFA-B44177B9969F}"/>
              </a:ext>
            </a:extLst>
          </p:cNvPr>
          <p:cNvGraphicFramePr>
            <a:graphicFrameLocks noGrp="1"/>
          </p:cNvGraphicFramePr>
          <p:nvPr>
            <p:extLst>
              <p:ext uri="{D42A27DB-BD31-4B8C-83A1-F6EECF244321}">
                <p14:modId xmlns:p14="http://schemas.microsoft.com/office/powerpoint/2010/main" val="3647924085"/>
              </p:ext>
            </p:extLst>
          </p:nvPr>
        </p:nvGraphicFramePr>
        <p:xfrm>
          <a:off x="560388" y="4292600"/>
          <a:ext cx="9107488" cy="2376760"/>
        </p:xfrm>
        <a:graphic>
          <a:graphicData uri="http://schemas.openxmlformats.org/drawingml/2006/table">
            <a:tbl>
              <a:tblPr/>
              <a:tblGrid>
                <a:gridCol w="4376132">
                  <a:extLst>
                    <a:ext uri="{9D8B030D-6E8A-4147-A177-3AD203B41FA5}">
                      <a16:colId xmlns:a16="http://schemas.microsoft.com/office/drawing/2014/main" val="20000"/>
                    </a:ext>
                  </a:extLst>
                </a:gridCol>
                <a:gridCol w="1577119">
                  <a:extLst>
                    <a:ext uri="{9D8B030D-6E8A-4147-A177-3AD203B41FA5}">
                      <a16:colId xmlns:a16="http://schemas.microsoft.com/office/drawing/2014/main" val="20001"/>
                    </a:ext>
                  </a:extLst>
                </a:gridCol>
                <a:gridCol w="1577118">
                  <a:extLst>
                    <a:ext uri="{9D8B030D-6E8A-4147-A177-3AD203B41FA5}">
                      <a16:colId xmlns:a16="http://schemas.microsoft.com/office/drawing/2014/main" val="20002"/>
                    </a:ext>
                  </a:extLst>
                </a:gridCol>
                <a:gridCol w="1577119">
                  <a:extLst>
                    <a:ext uri="{9D8B030D-6E8A-4147-A177-3AD203B41FA5}">
                      <a16:colId xmlns:a16="http://schemas.microsoft.com/office/drawing/2014/main" val="20003"/>
                    </a:ext>
                  </a:extLst>
                </a:gridCol>
              </a:tblGrid>
              <a:tr h="225358">
                <a:tc gridSpan="3">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525" marR="9525" marT="9528"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525" marR="9525" marT="9528"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3873">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Наименование межбюджетных трансфертов</a:t>
                      </a:r>
                    </a:p>
                  </a:txBody>
                  <a:tcPr marL="9525" marR="9525" marT="95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Поступило в 2023 году</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Поступило в 2022  год у</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ru-RU"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 </a:t>
                      </a:r>
                      <a:r>
                        <a:rPr kumimoji="0" lang="ru-RU" altLang="ru-RU" sz="14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 к уровню 2022</a:t>
                      </a:r>
                    </a:p>
                  </a:txBody>
                  <a:tcPr marL="9525" marR="9525" marT="952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316410">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 </a:t>
                      </a: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Дотации</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2125,7</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1967,2</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+158,5</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371943">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Субсидии</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11458,1</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11535,3</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-77,2</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33317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Иные межбюджетные трансферты</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1699,2</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901,4</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bg1"/>
                          </a:solidFill>
                          <a:effectLst/>
                          <a:latin typeface="Calibri" panose="020F0502020204030204" pitchFamily="34" charset="0"/>
                          <a:cs typeface="Arial" panose="020B0604020202020204" pitchFamily="34" charset="0"/>
                        </a:rPr>
                        <a:t>+797,8</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406006">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Итого:</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15283,0</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14403,9</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+879,1</a:t>
                      </a:r>
                    </a:p>
                  </a:txBody>
                  <a:tcPr marL="9525" marR="9525" marT="9528"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sp>
        <p:nvSpPr>
          <p:cNvPr id="4" name="Стрелка: вниз 3">
            <a:extLst>
              <a:ext uri="{FF2B5EF4-FFF2-40B4-BE49-F238E27FC236}">
                <a16:creationId xmlns:a16="http://schemas.microsoft.com/office/drawing/2014/main" id="{F9FF918F-692C-798F-47C9-5BF823CF940F}"/>
              </a:ext>
            </a:extLst>
          </p:cNvPr>
          <p:cNvSpPr/>
          <p:nvPr/>
        </p:nvSpPr>
        <p:spPr>
          <a:xfrm>
            <a:off x="2144713" y="1643063"/>
            <a:ext cx="357187"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5" name="Стрелка: вниз 4">
            <a:extLst>
              <a:ext uri="{FF2B5EF4-FFF2-40B4-BE49-F238E27FC236}">
                <a16:creationId xmlns:a16="http://schemas.microsoft.com/office/drawing/2014/main" id="{54D6ED1D-7F93-121E-0D8C-1F474E95A790}"/>
              </a:ext>
            </a:extLst>
          </p:cNvPr>
          <p:cNvSpPr/>
          <p:nvPr/>
        </p:nvSpPr>
        <p:spPr>
          <a:xfrm>
            <a:off x="8266113" y="1643063"/>
            <a:ext cx="357187"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1594A6D-408D-8AFA-2190-8B5DD65848F9}"/>
              </a:ext>
            </a:extLst>
          </p:cNvPr>
          <p:cNvSpPr>
            <a:spLocks noGrp="1"/>
          </p:cNvSpPr>
          <p:nvPr>
            <p:ph type="title"/>
          </p:nvPr>
        </p:nvSpPr>
        <p:spPr>
          <a:xfrm>
            <a:off x="577850" y="188913"/>
            <a:ext cx="9055100" cy="936625"/>
          </a:xfrm>
        </p:spPr>
        <p:txBody>
          <a:bodyPr/>
          <a:lstStyle/>
          <a:p>
            <a:pPr algn="ctr" eaLnBrk="1" fontAlgn="auto" hangingPunct="1">
              <a:spcAft>
                <a:spcPts val="0"/>
              </a:spcAft>
              <a:defRPr/>
            </a:pPr>
            <a:r>
              <a:rPr lang="ru-RU" sz="2000" dirty="0">
                <a:latin typeface="Arial Black" panose="020B0A04020102020204" pitchFamily="34" charset="0"/>
              </a:rPr>
              <a:t> </a:t>
            </a:r>
            <a:r>
              <a:rPr lang="ru-RU" sz="2000" dirty="0">
                <a:solidFill>
                  <a:srgbClr val="7030A0"/>
                </a:solidFill>
                <a:latin typeface="Arial Black" panose="020B0A04020102020204" pitchFamily="34" charset="0"/>
              </a:rPr>
              <a:t>Исполнение бюджета по доходам за  2023</a:t>
            </a:r>
            <a:br>
              <a:rPr lang="ru-RU" sz="2000" dirty="0">
                <a:solidFill>
                  <a:srgbClr val="7030A0"/>
                </a:solidFill>
                <a:latin typeface="Arial Black" panose="020B0A04020102020204" pitchFamily="34" charset="0"/>
              </a:rPr>
            </a:br>
            <a:r>
              <a:rPr lang="ru-RU" sz="2000" dirty="0">
                <a:solidFill>
                  <a:srgbClr val="7030A0"/>
                </a:solidFill>
                <a:latin typeface="Arial Black" panose="020B0A04020102020204" pitchFamily="34" charset="0"/>
              </a:rPr>
              <a:t> год </a:t>
            </a:r>
          </a:p>
        </p:txBody>
      </p:sp>
      <p:graphicFrame>
        <p:nvGraphicFramePr>
          <p:cNvPr id="2" name="Объект 4">
            <a:extLst>
              <a:ext uri="{FF2B5EF4-FFF2-40B4-BE49-F238E27FC236}">
                <a16:creationId xmlns:a16="http://schemas.microsoft.com/office/drawing/2014/main" id="{020C3657-5E51-95D0-756D-A63B7F1F9D59}"/>
              </a:ext>
            </a:extLst>
          </p:cNvPr>
          <p:cNvGraphicFramePr>
            <a:graphicFrameLocks noGrp="1"/>
          </p:cNvGraphicFramePr>
          <p:nvPr>
            <p:ph idx="1"/>
            <p:extLst>
              <p:ext uri="{D42A27DB-BD31-4B8C-83A1-F6EECF244321}">
                <p14:modId xmlns:p14="http://schemas.microsoft.com/office/powerpoint/2010/main" val="2871561490"/>
              </p:ext>
            </p:extLst>
          </p:nvPr>
        </p:nvGraphicFramePr>
        <p:xfrm>
          <a:off x="323850" y="1031875"/>
          <a:ext cx="9258300" cy="5441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aphicFrame>
        <p:nvGraphicFramePr>
          <p:cNvPr id="27714" name="Group 66">
            <a:extLst>
              <a:ext uri="{FF2B5EF4-FFF2-40B4-BE49-F238E27FC236}">
                <a16:creationId xmlns:a16="http://schemas.microsoft.com/office/drawing/2014/main" id="{ED5898C8-2BAB-1D68-6B36-0DCA3AC455F1}"/>
              </a:ext>
            </a:extLst>
          </p:cNvPr>
          <p:cNvGraphicFramePr>
            <a:graphicFrameLocks noGrp="1"/>
          </p:cNvGraphicFramePr>
          <p:nvPr>
            <p:extLst>
              <p:ext uri="{D42A27DB-BD31-4B8C-83A1-F6EECF244321}">
                <p14:modId xmlns:p14="http://schemas.microsoft.com/office/powerpoint/2010/main" val="2901984916"/>
              </p:ext>
            </p:extLst>
          </p:nvPr>
        </p:nvGraphicFramePr>
        <p:xfrm>
          <a:off x="273050" y="987425"/>
          <a:ext cx="9504362" cy="5614628"/>
        </p:xfrm>
        <a:graphic>
          <a:graphicData uri="http://schemas.openxmlformats.org/drawingml/2006/table">
            <a:tbl>
              <a:tblPr/>
              <a:tblGrid>
                <a:gridCol w="844172">
                  <a:extLst>
                    <a:ext uri="{9D8B030D-6E8A-4147-A177-3AD203B41FA5}">
                      <a16:colId xmlns:a16="http://schemas.microsoft.com/office/drawing/2014/main" val="20000"/>
                    </a:ext>
                  </a:extLst>
                </a:gridCol>
                <a:gridCol w="3966164">
                  <a:extLst>
                    <a:ext uri="{9D8B030D-6E8A-4147-A177-3AD203B41FA5}">
                      <a16:colId xmlns:a16="http://schemas.microsoft.com/office/drawing/2014/main" val="20001"/>
                    </a:ext>
                  </a:extLst>
                </a:gridCol>
                <a:gridCol w="1862066">
                  <a:extLst>
                    <a:ext uri="{9D8B030D-6E8A-4147-A177-3AD203B41FA5}">
                      <a16:colId xmlns:a16="http://schemas.microsoft.com/office/drawing/2014/main" val="20002"/>
                    </a:ext>
                  </a:extLst>
                </a:gridCol>
                <a:gridCol w="1396549">
                  <a:extLst>
                    <a:ext uri="{9D8B030D-6E8A-4147-A177-3AD203B41FA5}">
                      <a16:colId xmlns:a16="http://schemas.microsoft.com/office/drawing/2014/main" val="20003"/>
                    </a:ext>
                  </a:extLst>
                </a:gridCol>
                <a:gridCol w="1435411">
                  <a:extLst>
                    <a:ext uri="{9D8B030D-6E8A-4147-A177-3AD203B41FA5}">
                      <a16:colId xmlns:a16="http://schemas.microsoft.com/office/drawing/2014/main" val="20004"/>
                    </a:ext>
                  </a:extLst>
                </a:gridCol>
              </a:tblGrid>
              <a:tr h="100141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Раздел</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 Расходы бюджета</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Уточненный план 2023 года</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Исполнено в 2023 году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 исполнения к плану 2023 года</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521571">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 РАСХОДЫ, всего</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24968,3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21354,1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85,5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521571">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01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 Общегосударственные вопросы</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66,0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64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97,0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1026436">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03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 </a:t>
                      </a:r>
                    </a:p>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Национальная безопасность  и     правоохранительная деятельность</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961,6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212,4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22,1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521571">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04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 Национальная экономика</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13561,2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10790,4</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79,6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521571">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05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 Жилищно-коммунальное хозяйство</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9619,5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9527,3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99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r h="5136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06</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ru-RU" altLang="ru-RU" sz="16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Охрана окружающей среды</a:t>
                      </a:r>
                    </a:p>
                    <a:p>
                      <a:pPr marL="0" marR="0" lvl="0" indent="0" algn="l" defTabSz="914400" rtl="0" eaLnBrk="1" fontAlgn="b"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677,9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677,9</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701952836"/>
                  </a:ext>
                </a:extLst>
              </a:tr>
              <a:tr h="375180">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08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 Культура, кинематография</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79,8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79,8</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6"/>
                  </a:ext>
                </a:extLst>
              </a:tr>
              <a:tr h="597628">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 Обслуживание муниципального долга</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100</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7"/>
                  </a:ext>
                </a:extLst>
              </a:tr>
            </a:tbl>
          </a:graphicData>
        </a:graphic>
      </p:graphicFrame>
      <p:sp>
        <p:nvSpPr>
          <p:cNvPr id="21562" name="Text Box 64">
            <a:extLst>
              <a:ext uri="{FF2B5EF4-FFF2-40B4-BE49-F238E27FC236}">
                <a16:creationId xmlns:a16="http://schemas.microsoft.com/office/drawing/2014/main" id="{56B26167-2ABF-7601-B7A5-685985B01E4F}"/>
              </a:ext>
            </a:extLst>
          </p:cNvPr>
          <p:cNvSpPr txBox="1">
            <a:spLocks noChangeArrowheads="1"/>
          </p:cNvSpPr>
          <p:nvPr/>
        </p:nvSpPr>
        <p:spPr bwMode="auto">
          <a:xfrm>
            <a:off x="849313" y="568325"/>
            <a:ext cx="81359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cs typeface="Arial" panose="020B0604020202020204" pitchFamily="34" charset="0"/>
            </a:endParaRPr>
          </a:p>
          <a:p>
            <a:pPr eaLnBrk="1" hangingPunct="1"/>
            <a:endParaRPr lang="ru-RU" altLang="ru-RU">
              <a:latin typeface="Arial" panose="020B0604020202020204" pitchFamily="34" charset="0"/>
              <a:cs typeface="Arial" panose="020B0604020202020204" pitchFamily="34" charset="0"/>
            </a:endParaRPr>
          </a:p>
        </p:txBody>
      </p:sp>
      <p:sp>
        <p:nvSpPr>
          <p:cNvPr id="21563" name="Text Box 65">
            <a:extLst>
              <a:ext uri="{FF2B5EF4-FFF2-40B4-BE49-F238E27FC236}">
                <a16:creationId xmlns:a16="http://schemas.microsoft.com/office/drawing/2014/main" id="{D918D0F6-B95D-624C-D7F0-60330487D763}"/>
              </a:ext>
            </a:extLst>
          </p:cNvPr>
          <p:cNvSpPr txBox="1">
            <a:spLocks noChangeArrowheads="1"/>
          </p:cNvSpPr>
          <p:nvPr/>
        </p:nvSpPr>
        <p:spPr bwMode="auto">
          <a:xfrm>
            <a:off x="614363" y="79375"/>
            <a:ext cx="88217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1600" b="1" dirty="0">
                <a:solidFill>
                  <a:srgbClr val="7030A0"/>
                </a:solidFill>
                <a:latin typeface="Arial" panose="020B0604020202020204" pitchFamily="34" charset="0"/>
                <a:cs typeface="Arial" panose="020B0604020202020204" pitchFamily="34" charset="0"/>
              </a:rPr>
              <a:t>РАСХОДЫ БЮДЖЕТА БАТЕЦКОГО СЕЛЬСКОГО ПОСЕЛЕНИЯ</a:t>
            </a:r>
          </a:p>
          <a:p>
            <a:pPr algn="ctr" eaLnBrk="1" hangingPunct="1"/>
            <a:r>
              <a:rPr lang="ru-RU" altLang="ru-RU" sz="1600" b="1" dirty="0">
                <a:solidFill>
                  <a:srgbClr val="7030A0"/>
                </a:solidFill>
                <a:latin typeface="Arial" panose="020B0604020202020204" pitchFamily="34" charset="0"/>
                <a:cs typeface="Arial" panose="020B0604020202020204" pitchFamily="34" charset="0"/>
              </a:rPr>
              <a:t>В 2023 ГОДУ ПО РАЗДЕЛАМ КЛАССИФИКАЦИИ РАСХОДОВ БЮДЖЕТОВ (ТЫС.РУБЛЕЙ</a:t>
            </a:r>
            <a:r>
              <a:rPr lang="ru-RU" altLang="ru-RU" b="1" dirty="0">
                <a:solidFill>
                  <a:srgbClr val="7030A0"/>
                </a:solidFill>
                <a:latin typeface="Arial" panose="020B0604020202020204" pitchFamily="34" charset="0"/>
                <a:cs typeface="Arial" panose="020B0604020202020204"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28674" name="Заголовок 3">
            <a:extLst>
              <a:ext uri="{FF2B5EF4-FFF2-40B4-BE49-F238E27FC236}">
                <a16:creationId xmlns:a16="http://schemas.microsoft.com/office/drawing/2014/main" id="{959AA49C-5252-9574-0CCB-C0F857C9AFC1}"/>
              </a:ext>
            </a:extLst>
          </p:cNvPr>
          <p:cNvSpPr>
            <a:spLocks noGrp="1"/>
          </p:cNvSpPr>
          <p:nvPr>
            <p:ph type="title"/>
          </p:nvPr>
        </p:nvSpPr>
        <p:spPr>
          <a:xfrm>
            <a:off x="379413" y="260350"/>
            <a:ext cx="9037637" cy="720725"/>
          </a:xfrm>
        </p:spPr>
        <p:txBody>
          <a:bodyPr>
            <a:noAutofit/>
          </a:bodyPr>
          <a:lstStyle/>
          <a:p>
            <a:pPr algn="ctr" eaLnBrk="1" fontAlgn="auto" hangingPunct="1">
              <a:spcAft>
                <a:spcPts val="0"/>
              </a:spcAft>
              <a:defRPr/>
            </a:pPr>
            <a:r>
              <a:rPr lang="ru-RU" sz="2000" dirty="0">
                <a:solidFill>
                  <a:srgbClr val="7030A0"/>
                </a:solidFill>
                <a:latin typeface="Arial Black" pitchFamily="34" charset="0"/>
              </a:rPr>
              <a:t>Расходная часть бюджета Батецкого поселения в разрезе разделов и подразделов, в тыс. рублей</a:t>
            </a:r>
          </a:p>
        </p:txBody>
      </p:sp>
      <p:graphicFrame>
        <p:nvGraphicFramePr>
          <p:cNvPr id="31836" name="Group 92">
            <a:extLst>
              <a:ext uri="{FF2B5EF4-FFF2-40B4-BE49-F238E27FC236}">
                <a16:creationId xmlns:a16="http://schemas.microsoft.com/office/drawing/2014/main" id="{A1CB29DF-83F7-44BD-EF91-112FB1C2EB97}"/>
              </a:ext>
            </a:extLst>
          </p:cNvPr>
          <p:cNvGraphicFramePr>
            <a:graphicFrameLocks noGrp="1"/>
          </p:cNvGraphicFramePr>
          <p:nvPr>
            <p:ph idx="1"/>
            <p:extLst>
              <p:ext uri="{D42A27DB-BD31-4B8C-83A1-F6EECF244321}">
                <p14:modId xmlns:p14="http://schemas.microsoft.com/office/powerpoint/2010/main" val="3589821144"/>
              </p:ext>
            </p:extLst>
          </p:nvPr>
        </p:nvGraphicFramePr>
        <p:xfrm>
          <a:off x="436987" y="981075"/>
          <a:ext cx="9182099" cy="5735488"/>
        </p:xfrm>
        <a:graphic>
          <a:graphicData uri="http://schemas.openxmlformats.org/drawingml/2006/table">
            <a:tbl>
              <a:tblPr/>
              <a:tblGrid>
                <a:gridCol w="604867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1323388">
                  <a:extLst>
                    <a:ext uri="{9D8B030D-6E8A-4147-A177-3AD203B41FA5}">
                      <a16:colId xmlns:a16="http://schemas.microsoft.com/office/drawing/2014/main" val="20002"/>
                    </a:ext>
                  </a:extLst>
                </a:gridCol>
                <a:gridCol w="1089959">
                  <a:extLst>
                    <a:ext uri="{9D8B030D-6E8A-4147-A177-3AD203B41FA5}">
                      <a16:colId xmlns:a16="http://schemas.microsoft.com/office/drawing/2014/main" val="20003"/>
                    </a:ext>
                  </a:extLst>
                </a:gridCol>
              </a:tblGrid>
              <a:tr h="74890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Наименование</a:t>
                      </a:r>
                    </a:p>
                  </a:txBody>
                  <a:tcPr marL="9525" marR="9525"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Раздел подраздел</a:t>
                      </a:r>
                    </a:p>
                  </a:txBody>
                  <a:tcPr marL="9525" marR="9525"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Утвержденные бюджетные назначения на 2023 год</a:t>
                      </a:r>
                    </a:p>
                  </a:txBody>
                  <a:tcPr marL="9525" marR="9525"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Исполнено  за 2023 год</a:t>
                      </a:r>
                    </a:p>
                  </a:txBody>
                  <a:tcPr marL="9525" marR="9525"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33977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Расходы бюджета-всего</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endParaRP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endParaRP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endParaRP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34138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Общегосударственные вопросы в т.ч.</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0100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66,0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64,0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33977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Резервные фонды </a:t>
                      </a:r>
                      <a:endPar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0111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2,0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249598">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Другие общегосударственные вопросы</a:t>
                      </a:r>
                      <a:endPar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0113</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64,0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64,0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412643">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Национальная безопасность и правоохранительная деятельность в т.ч.</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0300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961,6</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212,4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r h="259260">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Обеспечение пожарной безопасности</a:t>
                      </a:r>
                      <a:endPar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0310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85,6</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85,6</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6"/>
                  </a:ext>
                </a:extLst>
              </a:tr>
              <a:tr h="41264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Другие вопросы в области национальной безопасности и правоохранительной деятельности</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0314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876,0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126,7</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3473149626"/>
                  </a:ext>
                </a:extLst>
              </a:tr>
              <a:tr h="34138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Национальная экономика в т.ч.</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0400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13561,2</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10790,4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7"/>
                  </a:ext>
                </a:extLst>
              </a:tr>
              <a:tr h="33977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Дорожное хозяйство (дорожные фонды)</a:t>
                      </a:r>
                      <a:endPar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0409</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13543,1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10772,4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8"/>
                  </a:ext>
                </a:extLst>
              </a:tr>
              <a:tr h="3397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Другие вопросы в области национальной экономики</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0412</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18,0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18,0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359368350"/>
                  </a:ext>
                </a:extLst>
              </a:tr>
              <a:tr h="33977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Жилищно-коммунальное хозяйство</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0500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9619,5</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9527,3</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9"/>
                  </a:ext>
                </a:extLst>
              </a:tr>
              <a:tr h="34138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Коммунальное хозяйство</a:t>
                      </a:r>
                      <a:endPar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0502</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1963,2</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1963,2</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10"/>
                  </a:ext>
                </a:extLst>
              </a:tr>
              <a:tr h="233884">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Благоустройство</a:t>
                      </a:r>
                      <a:endPar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0503</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7656,3</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7564,1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11"/>
                  </a:ext>
                </a:extLst>
              </a:tr>
              <a:tr h="27460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Охрана окружающей среды</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0600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677,9</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677,9</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3742008945"/>
                  </a:ext>
                </a:extLst>
              </a:tr>
              <a:tr h="37371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Другие вопросы в области окружающей среды</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0605</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677,9</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677,9</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34695382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29698" name="Заголовок 1">
            <a:extLst>
              <a:ext uri="{FF2B5EF4-FFF2-40B4-BE49-F238E27FC236}">
                <a16:creationId xmlns:a16="http://schemas.microsoft.com/office/drawing/2014/main" id="{27A50882-B7C9-0827-2156-A9016D2E681B}"/>
              </a:ext>
            </a:extLst>
          </p:cNvPr>
          <p:cNvSpPr>
            <a:spLocks noGrp="1"/>
          </p:cNvSpPr>
          <p:nvPr>
            <p:ph type="title"/>
          </p:nvPr>
        </p:nvSpPr>
        <p:spPr>
          <a:xfrm>
            <a:off x="738188" y="428625"/>
            <a:ext cx="8672512" cy="1000125"/>
          </a:xfrm>
        </p:spPr>
        <p:txBody>
          <a:bodyPr>
            <a:normAutofit fontScale="90000"/>
          </a:bodyPr>
          <a:lstStyle/>
          <a:p>
            <a:pPr algn="ctr" eaLnBrk="1" fontAlgn="auto" hangingPunct="1">
              <a:spcAft>
                <a:spcPts val="0"/>
              </a:spcAft>
              <a:defRPr/>
            </a:pPr>
            <a:r>
              <a:rPr lang="ru-RU" sz="2400" dirty="0">
                <a:solidFill>
                  <a:srgbClr val="7030A0"/>
                </a:solidFill>
                <a:latin typeface="Arial Black" pitchFamily="34" charset="0"/>
              </a:rPr>
              <a:t>Расходная часть бюджета Батецкого поселения в разрезе разделов и подразделов, в тыс. рублей</a:t>
            </a:r>
          </a:p>
        </p:txBody>
      </p:sp>
      <p:graphicFrame>
        <p:nvGraphicFramePr>
          <p:cNvPr id="5" name="Содержимое 4">
            <a:extLst>
              <a:ext uri="{FF2B5EF4-FFF2-40B4-BE49-F238E27FC236}">
                <a16:creationId xmlns:a16="http://schemas.microsoft.com/office/drawing/2014/main" id="{0D0843B1-32B5-A4AE-239E-0743C32FA1C6}"/>
              </a:ext>
            </a:extLst>
          </p:cNvPr>
          <p:cNvGraphicFramePr>
            <a:graphicFrameLocks noGrp="1"/>
          </p:cNvGraphicFramePr>
          <p:nvPr>
            <p:ph idx="1"/>
            <p:extLst>
              <p:ext uri="{D42A27DB-BD31-4B8C-83A1-F6EECF244321}">
                <p14:modId xmlns:p14="http://schemas.microsoft.com/office/powerpoint/2010/main" val="2544253911"/>
              </p:ext>
            </p:extLst>
          </p:nvPr>
        </p:nvGraphicFramePr>
        <p:xfrm>
          <a:off x="273050" y="1665288"/>
          <a:ext cx="9432926" cy="2604368"/>
        </p:xfrm>
        <a:graphic>
          <a:graphicData uri="http://schemas.openxmlformats.org/drawingml/2006/table">
            <a:tbl>
              <a:tblPr/>
              <a:tblGrid>
                <a:gridCol w="4691719">
                  <a:extLst>
                    <a:ext uri="{9D8B030D-6E8A-4147-A177-3AD203B41FA5}">
                      <a16:colId xmlns:a16="http://schemas.microsoft.com/office/drawing/2014/main" val="20000"/>
                    </a:ext>
                  </a:extLst>
                </a:gridCol>
                <a:gridCol w="1140359">
                  <a:extLst>
                    <a:ext uri="{9D8B030D-6E8A-4147-A177-3AD203B41FA5}">
                      <a16:colId xmlns:a16="http://schemas.microsoft.com/office/drawing/2014/main" val="20001"/>
                    </a:ext>
                  </a:extLst>
                </a:gridCol>
                <a:gridCol w="1553039">
                  <a:extLst>
                    <a:ext uri="{9D8B030D-6E8A-4147-A177-3AD203B41FA5}">
                      <a16:colId xmlns:a16="http://schemas.microsoft.com/office/drawing/2014/main" val="20002"/>
                    </a:ext>
                  </a:extLst>
                </a:gridCol>
                <a:gridCol w="2047809">
                  <a:extLst>
                    <a:ext uri="{9D8B030D-6E8A-4147-A177-3AD203B41FA5}">
                      <a16:colId xmlns:a16="http://schemas.microsoft.com/office/drawing/2014/main" val="20003"/>
                    </a:ext>
                  </a:extLst>
                </a:gridCol>
              </a:tblGrid>
              <a:tr h="1187632">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Наименование показателя</a:t>
                      </a:r>
                    </a:p>
                  </a:txBody>
                  <a:tcPr marL="9524" marR="9524"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Раздел подраздел</a:t>
                      </a:r>
                    </a:p>
                  </a:txBody>
                  <a:tcPr marL="9524" marR="9524"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Утвержденные бюджетные назначения на 2023 год</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endParaRPr>
                    </a:p>
                  </a:txBody>
                  <a:tcPr marL="9524" marR="9524"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Исполнено за 2023</a:t>
                      </a:r>
                    </a:p>
                  </a:txBody>
                  <a:tcPr marL="9524" marR="9524" marT="952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272122">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Культура, кинематография</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0800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79,8</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79,8</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176849885"/>
                  </a:ext>
                </a:extLst>
              </a:tr>
              <a:tr h="272122">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Культура</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0801</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79,8</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79,8</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436240">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Обслуживание государственного и муниципального долга</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1300</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2,2</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2,2</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354962">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Обслуживание государственного внутреннего и муниципального долга</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1301</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2,2</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2,2</a:t>
                      </a:r>
                    </a:p>
                  </a:txBody>
                  <a:tcPr marL="9524" marR="9524"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sp>
        <p:nvSpPr>
          <p:cNvPr id="25630" name="TextBox 5">
            <a:extLst>
              <a:ext uri="{FF2B5EF4-FFF2-40B4-BE49-F238E27FC236}">
                <a16:creationId xmlns:a16="http://schemas.microsoft.com/office/drawing/2014/main" id="{60F79C4B-F944-2E51-6E49-CEA8823A0DD2}"/>
              </a:ext>
            </a:extLst>
          </p:cNvPr>
          <p:cNvSpPr txBox="1">
            <a:spLocks noChangeArrowheads="1"/>
          </p:cNvSpPr>
          <p:nvPr/>
        </p:nvSpPr>
        <p:spPr bwMode="auto">
          <a:xfrm>
            <a:off x="344488" y="4365625"/>
            <a:ext cx="93614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ru-RU" sz="2000" dirty="0">
                <a:solidFill>
                  <a:schemeClr val="bg1"/>
                </a:solidFill>
                <a:latin typeface="Arial" panose="020B0604020202020204" pitchFamily="34" charset="0"/>
                <a:cs typeface="Arial" panose="020B0604020202020204" pitchFamily="34" charset="0"/>
              </a:rPr>
              <a:t>Наибольший удельный вес в структуре расходов занимают расходы по следующим отраслям: национальная экономика (дорожное хозяйство) – 52 %, жилищно-коммунальное хозяйство – 45%. Расходы по остальным отраслям составляют незначительную долю в общих расходах бюджета поселения.</a:t>
            </a:r>
          </a:p>
        </p:txBody>
      </p:sp>
      <p:sp>
        <p:nvSpPr>
          <p:cNvPr id="25631" name="TextBox 6">
            <a:extLst>
              <a:ext uri="{FF2B5EF4-FFF2-40B4-BE49-F238E27FC236}">
                <a16:creationId xmlns:a16="http://schemas.microsoft.com/office/drawing/2014/main" id="{EC41627D-474F-08D9-290A-51B9730E18D9}"/>
              </a:ext>
            </a:extLst>
          </p:cNvPr>
          <p:cNvSpPr txBox="1">
            <a:spLocks noChangeArrowheads="1"/>
          </p:cNvSpPr>
          <p:nvPr/>
        </p:nvSpPr>
        <p:spPr bwMode="auto">
          <a:xfrm>
            <a:off x="1095375" y="5072063"/>
            <a:ext cx="46038" cy="3079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sz="140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aphicFrame>
        <p:nvGraphicFramePr>
          <p:cNvPr id="33874" name="Group 82">
            <a:extLst>
              <a:ext uri="{FF2B5EF4-FFF2-40B4-BE49-F238E27FC236}">
                <a16:creationId xmlns:a16="http://schemas.microsoft.com/office/drawing/2014/main" id="{B939F097-E4FE-A06B-388A-EA8F8FBFC1B1}"/>
              </a:ext>
            </a:extLst>
          </p:cNvPr>
          <p:cNvGraphicFramePr>
            <a:graphicFrameLocks noGrp="1"/>
          </p:cNvGraphicFramePr>
          <p:nvPr>
            <p:ph idx="1"/>
            <p:extLst>
              <p:ext uri="{D42A27DB-BD31-4B8C-83A1-F6EECF244321}">
                <p14:modId xmlns:p14="http://schemas.microsoft.com/office/powerpoint/2010/main" val="1078310061"/>
              </p:ext>
            </p:extLst>
          </p:nvPr>
        </p:nvGraphicFramePr>
        <p:xfrm>
          <a:off x="344488" y="1027113"/>
          <a:ext cx="9066212" cy="5604738"/>
        </p:xfrm>
        <a:graphic>
          <a:graphicData uri="http://schemas.openxmlformats.org/drawingml/2006/table">
            <a:tbl>
              <a:tblPr/>
              <a:tblGrid>
                <a:gridCol w="4755073">
                  <a:extLst>
                    <a:ext uri="{9D8B030D-6E8A-4147-A177-3AD203B41FA5}">
                      <a16:colId xmlns:a16="http://schemas.microsoft.com/office/drawing/2014/main" val="20000"/>
                    </a:ext>
                  </a:extLst>
                </a:gridCol>
                <a:gridCol w="1462466">
                  <a:extLst>
                    <a:ext uri="{9D8B030D-6E8A-4147-A177-3AD203B41FA5}">
                      <a16:colId xmlns:a16="http://schemas.microsoft.com/office/drawing/2014/main" val="20001"/>
                    </a:ext>
                  </a:extLst>
                </a:gridCol>
                <a:gridCol w="1243859">
                  <a:extLst>
                    <a:ext uri="{9D8B030D-6E8A-4147-A177-3AD203B41FA5}">
                      <a16:colId xmlns:a16="http://schemas.microsoft.com/office/drawing/2014/main" val="20002"/>
                    </a:ext>
                  </a:extLst>
                </a:gridCol>
                <a:gridCol w="1604814">
                  <a:extLst>
                    <a:ext uri="{9D8B030D-6E8A-4147-A177-3AD203B41FA5}">
                      <a16:colId xmlns:a16="http://schemas.microsoft.com/office/drawing/2014/main" val="20003"/>
                    </a:ext>
                  </a:extLst>
                </a:gridCol>
              </a:tblGrid>
              <a:tr h="1473073">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Lucida Sans Unicode" panose="020B0602030504020204" pitchFamily="34" charset="0"/>
                          <a:cs typeface="Arial" panose="020B0604020202020204" pitchFamily="34" charset="0"/>
                        </a:rPr>
                        <a:t>Наименование мероприятия</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Lucida Sans Unicode" panose="020B0602030504020204" pitchFamily="34" charset="0"/>
                          <a:cs typeface="Arial" panose="020B0604020202020204" pitchFamily="34" charset="0"/>
                        </a:rPr>
                        <a:t>Утверждено  бюджетной  росписью   с учетом изменений   (тыс. руб.).</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Lucida Sans Unicode" panose="020B0602030504020204" pitchFamily="34" charset="0"/>
                          <a:cs typeface="Arial" panose="020B0604020202020204" pitchFamily="34" charset="0"/>
                        </a:rPr>
                        <a:t>Исполнено (тыс.руб).</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Lucida Sans Unicode" panose="020B0602030504020204" pitchFamily="34" charset="0"/>
                          <a:cs typeface="Arial" panose="020B0604020202020204" pitchFamily="34" charset="0"/>
                        </a:rPr>
                        <a:t>% исполнения  к утвержденной бюджетной росписи</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332303">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Ремонт автомобильных дорог общего пользования</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62,8</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62,8</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556491">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Содержание автомобильных дорог общего пользования местного значения</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3900,1</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2548,1</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65,3</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760100">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Оформление прав собственности на улично – дорожную сеть общего пользования местного значения и земельные участки под ними</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44,0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44,0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5530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Безопасность дорожного движения</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29,5</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29,5</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2126264169"/>
                  </a:ext>
                </a:extLst>
              </a:tr>
              <a:tr h="553067">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Ремонт и содержание автомобильных дорог общего пользования</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3996,0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3991,5</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99,8</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858499">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Проектирование, строительство, реконструкция, капитальный ремонт и ремонт  автомобильных дорог общего пользования</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5510,7</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4096,5</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74,3</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r h="443211">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ИТОГО:</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1" i="0" u="none" strike="noStrike" cap="none" normalizeH="0" baseline="0" dirty="0">
                          <a:ln>
                            <a:noFill/>
                          </a:ln>
                          <a:solidFill>
                            <a:srgbClr val="000000"/>
                          </a:solidFill>
                          <a:effectLst/>
                          <a:latin typeface="Arial Cyr" panose="020B0604020202020204" pitchFamily="34" charset="0"/>
                          <a:cs typeface="Arial" panose="020B0604020202020204" pitchFamily="34" charset="0"/>
                        </a:rPr>
                        <a:t>13543,1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10772,4</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79,5</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sp>
        <p:nvSpPr>
          <p:cNvPr id="26668" name="Text Box 53">
            <a:extLst>
              <a:ext uri="{FF2B5EF4-FFF2-40B4-BE49-F238E27FC236}">
                <a16:creationId xmlns:a16="http://schemas.microsoft.com/office/drawing/2014/main" id="{2864F60D-D437-FEE9-1557-EB092FD7C018}"/>
              </a:ext>
            </a:extLst>
          </p:cNvPr>
          <p:cNvSpPr txBox="1">
            <a:spLocks noChangeArrowheads="1"/>
          </p:cNvSpPr>
          <p:nvPr/>
        </p:nvSpPr>
        <p:spPr bwMode="auto">
          <a:xfrm>
            <a:off x="415925" y="381000"/>
            <a:ext cx="892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b="1" dirty="0">
                <a:solidFill>
                  <a:srgbClr val="7030A0"/>
                </a:solidFill>
                <a:latin typeface="Arial" panose="020B0604020202020204" pitchFamily="34" charset="0"/>
                <a:cs typeface="Arial" panose="020B0604020202020204" pitchFamily="34" charset="0"/>
              </a:rPr>
              <a:t>ИСПОЛЬЗОВАНИЕ СРЕДСТВ ДОРОЖНОГО ФОНДА БАТЕЦКОГО</a:t>
            </a:r>
          </a:p>
          <a:p>
            <a:pPr algn="ctr" eaLnBrk="1" hangingPunct="1"/>
            <a:r>
              <a:rPr lang="ru-RU" altLang="ru-RU" b="1" dirty="0">
                <a:solidFill>
                  <a:srgbClr val="7030A0"/>
                </a:solidFill>
                <a:latin typeface="Arial" panose="020B0604020202020204" pitchFamily="34" charset="0"/>
                <a:cs typeface="Arial" panose="020B0604020202020204" pitchFamily="34" charset="0"/>
              </a:rPr>
              <a:t>СЕЛЬСКОГО ПОСЕЛЕНИЯ В 2023 ГОДУ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FF11BD81-086B-1BA5-D97B-B10A67D670FE}"/>
              </a:ext>
            </a:extLst>
          </p:cNvPr>
          <p:cNvSpPr txBox="1">
            <a:spLocks noChangeArrowheads="1"/>
          </p:cNvSpPr>
          <p:nvPr/>
        </p:nvSpPr>
        <p:spPr bwMode="auto">
          <a:xfrm>
            <a:off x="385286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28675" name="Text Box 3">
            <a:extLst>
              <a:ext uri="{FF2B5EF4-FFF2-40B4-BE49-F238E27FC236}">
                <a16:creationId xmlns:a16="http://schemas.microsoft.com/office/drawing/2014/main" id="{EFCF2208-20F1-289C-3B31-4CB3ABF4E3AD}"/>
              </a:ext>
            </a:extLst>
          </p:cNvPr>
          <p:cNvSpPr txBox="1">
            <a:spLocks noChangeArrowheads="1"/>
          </p:cNvSpPr>
          <p:nvPr/>
        </p:nvSpPr>
        <p:spPr bwMode="auto">
          <a:xfrm>
            <a:off x="631825" y="114300"/>
            <a:ext cx="8858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b="1" dirty="0">
                <a:solidFill>
                  <a:srgbClr val="7030A0"/>
                </a:solidFill>
                <a:latin typeface="Arial" panose="020B0604020202020204" pitchFamily="34" charset="0"/>
                <a:cs typeface="Arial" panose="020B0604020202020204" pitchFamily="34" charset="0"/>
              </a:rPr>
              <a:t>МУНИЦИПАЛЬНЫЕ ПРОГРАММЫ БАТЕЦКОГО ПОСЕЛЕНИЯ,РЕАЛИЗОВАННЫЕ В 2023 ГОДУ</a:t>
            </a:r>
          </a:p>
        </p:txBody>
      </p:sp>
      <p:sp>
        <p:nvSpPr>
          <p:cNvPr id="28676" name="AutoShape 4">
            <a:extLst>
              <a:ext uri="{FF2B5EF4-FFF2-40B4-BE49-F238E27FC236}">
                <a16:creationId xmlns:a16="http://schemas.microsoft.com/office/drawing/2014/main" id="{F7791EAA-D6C9-CE72-4553-ADB61272D4EB}"/>
              </a:ext>
            </a:extLst>
          </p:cNvPr>
          <p:cNvSpPr>
            <a:spLocks noChangeArrowheads="1"/>
          </p:cNvSpPr>
          <p:nvPr/>
        </p:nvSpPr>
        <p:spPr bwMode="auto">
          <a:xfrm>
            <a:off x="415925" y="730251"/>
            <a:ext cx="9199563" cy="1257300"/>
          </a:xfrm>
          <a:prstGeom prst="roundRect">
            <a:avLst>
              <a:gd name="adj" fmla="val 1895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dirty="0">
                <a:solidFill>
                  <a:schemeClr val="bg1"/>
                </a:solidFill>
                <a:latin typeface="Arial" panose="020B0604020202020204" pitchFamily="34" charset="0"/>
                <a:cs typeface="Arial" panose="020B0604020202020204" pitchFamily="34" charset="0"/>
              </a:rPr>
              <a:t>Муниципальная программа </a:t>
            </a:r>
          </a:p>
          <a:p>
            <a:pPr algn="ctr" eaLnBrk="1" hangingPunct="1"/>
            <a:r>
              <a:rPr lang="ru-RU" altLang="ru-RU" dirty="0">
                <a:solidFill>
                  <a:schemeClr val="bg1"/>
                </a:solidFill>
                <a:latin typeface="Arial" panose="020B0604020202020204" pitchFamily="34" charset="0"/>
                <a:cs typeface="Arial" panose="020B0604020202020204" pitchFamily="34" charset="0"/>
              </a:rPr>
              <a:t>«Формирование современной городской среды на территории Батецкого </a:t>
            </a:r>
          </a:p>
          <a:p>
            <a:pPr algn="ctr" eaLnBrk="1" hangingPunct="1"/>
            <a:r>
              <a:rPr lang="ru-RU" altLang="ru-RU" dirty="0">
                <a:solidFill>
                  <a:schemeClr val="bg1"/>
                </a:solidFill>
                <a:latin typeface="Arial" panose="020B0604020202020204" pitchFamily="34" charset="0"/>
                <a:cs typeface="Arial" panose="020B0604020202020204" pitchFamily="34" charset="0"/>
              </a:rPr>
              <a:t>сельского поселения Батецкого муниципального района Новгородской</a:t>
            </a:r>
          </a:p>
          <a:p>
            <a:pPr algn="ctr" eaLnBrk="1" hangingPunct="1"/>
            <a:r>
              <a:rPr lang="ru-RU" altLang="ru-RU" dirty="0">
                <a:solidFill>
                  <a:schemeClr val="bg1"/>
                </a:solidFill>
                <a:latin typeface="Arial" panose="020B0604020202020204" pitchFamily="34" charset="0"/>
                <a:cs typeface="Arial" panose="020B0604020202020204" pitchFamily="34" charset="0"/>
              </a:rPr>
              <a:t>области» </a:t>
            </a:r>
            <a:endParaRPr lang="ru-RU" altLang="ru-RU" dirty="0">
              <a:latin typeface="Arial" panose="020B0604020202020204" pitchFamily="34" charset="0"/>
              <a:cs typeface="Arial" panose="020B0604020202020204" pitchFamily="34" charset="0"/>
            </a:endParaRPr>
          </a:p>
        </p:txBody>
      </p:sp>
      <p:sp>
        <p:nvSpPr>
          <p:cNvPr id="28677" name="AutoShape 6">
            <a:extLst>
              <a:ext uri="{FF2B5EF4-FFF2-40B4-BE49-F238E27FC236}">
                <a16:creationId xmlns:a16="http://schemas.microsoft.com/office/drawing/2014/main" id="{99BFDE87-CBE1-670C-38AC-248BF6F5606F}"/>
              </a:ext>
            </a:extLst>
          </p:cNvPr>
          <p:cNvSpPr>
            <a:spLocks noChangeArrowheads="1"/>
          </p:cNvSpPr>
          <p:nvPr/>
        </p:nvSpPr>
        <p:spPr bwMode="auto">
          <a:xfrm>
            <a:off x="469901" y="1987551"/>
            <a:ext cx="9145587" cy="2836709"/>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28678" name="Text Box 7">
            <a:extLst>
              <a:ext uri="{FF2B5EF4-FFF2-40B4-BE49-F238E27FC236}">
                <a16:creationId xmlns:a16="http://schemas.microsoft.com/office/drawing/2014/main" id="{0E193CFE-BFF2-ECA0-9780-CC4974621651}"/>
              </a:ext>
            </a:extLst>
          </p:cNvPr>
          <p:cNvSpPr txBox="1">
            <a:spLocks noChangeArrowheads="1"/>
          </p:cNvSpPr>
          <p:nvPr/>
        </p:nvSpPr>
        <p:spPr bwMode="auto">
          <a:xfrm>
            <a:off x="1136650" y="3500438"/>
            <a:ext cx="813752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sz="1400">
              <a:latin typeface="Arial" panose="020B0604020202020204" pitchFamily="34" charset="0"/>
              <a:cs typeface="Arial" panose="020B0604020202020204" pitchFamily="34" charset="0"/>
            </a:endParaRPr>
          </a:p>
        </p:txBody>
      </p:sp>
      <p:sp>
        <p:nvSpPr>
          <p:cNvPr id="28679" name="Text Box 11">
            <a:extLst>
              <a:ext uri="{FF2B5EF4-FFF2-40B4-BE49-F238E27FC236}">
                <a16:creationId xmlns:a16="http://schemas.microsoft.com/office/drawing/2014/main" id="{8D545817-4C2C-2A51-DB8F-D0E702E168B3}"/>
              </a:ext>
            </a:extLst>
          </p:cNvPr>
          <p:cNvSpPr txBox="1">
            <a:spLocks noChangeArrowheads="1"/>
          </p:cNvSpPr>
          <p:nvPr/>
        </p:nvSpPr>
        <p:spPr bwMode="auto">
          <a:xfrm>
            <a:off x="424647" y="1987551"/>
            <a:ext cx="9082880" cy="272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8733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lnSpc>
                <a:spcPts val="2300"/>
              </a:lnSpc>
            </a:pPr>
            <a:r>
              <a:rPr lang="ru-RU" altLang="ru-RU" dirty="0">
                <a:solidFill>
                  <a:schemeClr val="bg1"/>
                </a:solidFill>
                <a:latin typeface="Times New Roman" panose="02020603050405020304" pitchFamily="18" charset="0"/>
                <a:cs typeface="Times New Roman" panose="02020603050405020304" pitchFamily="18" charset="0"/>
              </a:rPr>
              <a:t>В рамках национального проекта </a:t>
            </a:r>
            <a:r>
              <a:rPr lang="ru-RU" altLang="ru-RU" b="1" u="sng" dirty="0">
                <a:solidFill>
                  <a:schemeClr val="bg1"/>
                </a:solidFill>
                <a:latin typeface="Times New Roman" panose="02020603050405020304" pitchFamily="18" charset="0"/>
                <a:cs typeface="Times New Roman" panose="02020603050405020304" pitchFamily="18" charset="0"/>
                <a:hlinkClick r:id="rId3" tooltip="Национальный проект "/>
              </a:rPr>
              <a:t> «Жилье и городская среда</a:t>
            </a:r>
            <a:r>
              <a:rPr lang="ru-RU" altLang="ru-RU" b="1" dirty="0">
                <a:solidFill>
                  <a:schemeClr val="bg1"/>
                </a:solidFill>
                <a:latin typeface="Times New Roman" panose="02020603050405020304" pitchFamily="18" charset="0"/>
                <a:cs typeface="Times New Roman" panose="02020603050405020304" pitchFamily="18" charset="0"/>
                <a:hlinkClick r:id="rId3" tooltip="Национальный проект "/>
              </a:rPr>
              <a:t>»</a:t>
            </a:r>
            <a:r>
              <a:rPr lang="ru-RU" altLang="ru-RU" b="1" dirty="0">
                <a:solidFill>
                  <a:schemeClr val="bg1"/>
                </a:solidFill>
                <a:latin typeface="Times New Roman" panose="02020603050405020304" pitchFamily="18" charset="0"/>
                <a:cs typeface="Times New Roman" panose="02020603050405020304" pitchFamily="18" charset="0"/>
              </a:rPr>
              <a:t>  </a:t>
            </a:r>
            <a:r>
              <a:rPr lang="ru-RU" altLang="ru-RU" dirty="0">
                <a:solidFill>
                  <a:schemeClr val="bg1"/>
                </a:solidFill>
                <a:latin typeface="Times New Roman" panose="02020603050405020304" pitchFamily="18" charset="0"/>
                <a:cs typeface="Times New Roman" panose="02020603050405020304" pitchFamily="18" charset="0"/>
              </a:rPr>
              <a:t>выполнен комплекс работ по благоустройству общественной территории «Ярмарка» 1-й этап, расположенный по адресу: п. Батецкий, ул. Зосимова. </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Жители Батецкого проголосовали за этот объект в рамках Всероссийского голосования по отбору общественных территорий, подлежащих благоустройству в 2023 году.</a:t>
            </a:r>
            <a:endParaRPr lang="ru-RU" altLang="ru-RU" dirty="0">
              <a:solidFill>
                <a:schemeClr val="bg1"/>
              </a:solidFill>
              <a:latin typeface="Times New Roman" panose="02020603050405020304" pitchFamily="18" charset="0"/>
              <a:cs typeface="Times New Roman" panose="02020603050405020304" pitchFamily="18" charset="0"/>
            </a:endParaRPr>
          </a:p>
          <a:p>
            <a:pPr algn="just">
              <a:lnSpc>
                <a:spcPts val="2300"/>
              </a:lnSpc>
            </a:pPr>
            <a:r>
              <a:rPr lang="ru-RU" altLang="ru-RU" dirty="0">
                <a:solidFill>
                  <a:schemeClr val="bg1"/>
                </a:solidFill>
                <a:latin typeface="Times New Roman" panose="02020603050405020304" pitchFamily="18" charset="0"/>
                <a:cs typeface="Times New Roman" panose="02020603050405020304" pitchFamily="18" charset="0"/>
              </a:rPr>
              <a:t>Общая сумма расходов составила 650,0 тыс. рублей или 100% к бюджетным назначениям, доля федерального бюджета – 497,8 тыс. рублей. </a:t>
            </a:r>
            <a:r>
              <a:rPr lang="ru-RU" b="0" i="0" dirty="0">
                <a:solidFill>
                  <a:schemeClr val="bg1"/>
                </a:solidFill>
                <a:effectLst/>
                <a:latin typeface="Times New Roman" panose="02020603050405020304" pitchFamily="18" charset="0"/>
                <a:cs typeface="Times New Roman" panose="02020603050405020304" pitchFamily="18" charset="0"/>
              </a:rPr>
              <a:t>В рамках проекта была </a:t>
            </a:r>
            <a:r>
              <a:rPr lang="ru-RU" b="0" i="0" dirty="0">
                <a:solidFill>
                  <a:srgbClr val="000000"/>
                </a:solidFill>
                <a:latin typeface="Times New Roman" panose="02020603050405020304" pitchFamily="18" charset="0"/>
                <a:cs typeface="Times New Roman" panose="02020603050405020304" pitchFamily="18" charset="0"/>
              </a:rPr>
              <a:t>з</a:t>
            </a: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аасфальтирована территория, установлены: информационный стенд, 3 скамейки и 2 урны.</a:t>
            </a:r>
            <a:endParaRPr lang="ru-RU" altLang="ru-RU" sz="1600" dirty="0">
              <a:solidFill>
                <a:schemeClr val="bg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F14BE9A6-37C8-7604-E78C-A745A6ECE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064" y="4824260"/>
            <a:ext cx="3529088" cy="1949205"/>
          </a:xfrm>
          <a:prstGeom prst="rect">
            <a:avLst/>
          </a:prstGeom>
        </p:spPr>
      </p:pic>
      <p:pic>
        <p:nvPicPr>
          <p:cNvPr id="7" name="Рисунок 6">
            <a:extLst>
              <a:ext uri="{FF2B5EF4-FFF2-40B4-BE49-F238E27FC236}">
                <a16:creationId xmlns:a16="http://schemas.microsoft.com/office/drawing/2014/main" id="{35D13BD5-133B-9BC8-67AD-C8FDF1084A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650" y="4824260"/>
            <a:ext cx="3700272" cy="19492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30722" name="Text Box 7">
            <a:extLst>
              <a:ext uri="{FF2B5EF4-FFF2-40B4-BE49-F238E27FC236}">
                <a16:creationId xmlns:a16="http://schemas.microsoft.com/office/drawing/2014/main" id="{4757F9EF-F04C-625A-8FD8-BCE63C1903BE}"/>
              </a:ext>
            </a:extLst>
          </p:cNvPr>
          <p:cNvSpPr txBox="1">
            <a:spLocks noChangeArrowheads="1"/>
          </p:cNvSpPr>
          <p:nvPr/>
        </p:nvSpPr>
        <p:spPr bwMode="auto">
          <a:xfrm>
            <a:off x="385286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0723" name="Text Box 8">
            <a:extLst>
              <a:ext uri="{FF2B5EF4-FFF2-40B4-BE49-F238E27FC236}">
                <a16:creationId xmlns:a16="http://schemas.microsoft.com/office/drawing/2014/main" id="{651CD7E6-C317-2470-7302-2EEB63DD8F0D}"/>
              </a:ext>
            </a:extLst>
          </p:cNvPr>
          <p:cNvSpPr txBox="1">
            <a:spLocks noChangeArrowheads="1"/>
          </p:cNvSpPr>
          <p:nvPr/>
        </p:nvSpPr>
        <p:spPr bwMode="auto">
          <a:xfrm>
            <a:off x="309563" y="0"/>
            <a:ext cx="9180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solidFill>
                  <a:srgbClr val="7030A0"/>
                </a:solidFill>
                <a:latin typeface="Arial" panose="020B0604020202020204" pitchFamily="34" charset="0"/>
                <a:cs typeface="Arial" panose="020B0604020202020204" pitchFamily="34" charset="0"/>
              </a:rPr>
              <a:t>МУНИЦИПАЛЬНЫЕ ПРОГРАММЫ БАТЕЦКОГО СЕЛЬСКОГО  ПОСЕЛЕНИЯ,РЕАЛИЗОВАННЫЕ  В 2023 ГОДУ</a:t>
            </a:r>
          </a:p>
        </p:txBody>
      </p:sp>
      <p:sp>
        <p:nvSpPr>
          <p:cNvPr id="30724" name="AutoShape 34">
            <a:extLst>
              <a:ext uri="{FF2B5EF4-FFF2-40B4-BE49-F238E27FC236}">
                <a16:creationId xmlns:a16="http://schemas.microsoft.com/office/drawing/2014/main" id="{5C554D4C-82E7-98E4-5FA2-7CA64EEDE0C4}"/>
              </a:ext>
            </a:extLst>
          </p:cNvPr>
          <p:cNvSpPr>
            <a:spLocks noChangeArrowheads="1"/>
          </p:cNvSpPr>
          <p:nvPr/>
        </p:nvSpPr>
        <p:spPr bwMode="auto">
          <a:xfrm>
            <a:off x="309563" y="847725"/>
            <a:ext cx="9413875" cy="960438"/>
          </a:xfrm>
          <a:prstGeom prst="roundRect">
            <a:avLst>
              <a:gd name="adj" fmla="val 1801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sz="2000" dirty="0">
              <a:solidFill>
                <a:schemeClr val="bg1"/>
              </a:solidFill>
              <a:latin typeface="Arial" panose="020B0604020202020204" pitchFamily="34" charset="0"/>
              <a:cs typeface="Arial" panose="020B0604020202020204" pitchFamily="34" charset="0"/>
            </a:endParaRPr>
          </a:p>
          <a:p>
            <a:pPr algn="ctr" eaLnBrk="1" hangingPunct="1"/>
            <a:r>
              <a:rPr lang="ru-RU" altLang="ru-RU" sz="2000" dirty="0">
                <a:solidFill>
                  <a:schemeClr val="bg1"/>
                </a:solidFill>
                <a:latin typeface="Arial" panose="020B0604020202020204" pitchFamily="34" charset="0"/>
                <a:cs typeface="Arial" panose="020B0604020202020204" pitchFamily="34" charset="0"/>
              </a:rPr>
              <a:t>Муниципальная программа </a:t>
            </a:r>
          </a:p>
          <a:p>
            <a:pPr algn="ctr" eaLnBrk="1" hangingPunct="1"/>
            <a:r>
              <a:rPr lang="ru-RU" altLang="ru-RU" sz="2000" dirty="0">
                <a:solidFill>
                  <a:schemeClr val="bg1"/>
                </a:solidFill>
                <a:latin typeface="Arial" panose="020B0604020202020204" pitchFamily="34" charset="0"/>
                <a:cs typeface="Arial" panose="020B0604020202020204" pitchFamily="34" charset="0"/>
              </a:rPr>
              <a:t>«Комплексное развитие транспортной инфраструктуры </a:t>
            </a:r>
          </a:p>
          <a:p>
            <a:pPr algn="ctr" eaLnBrk="1" hangingPunct="1"/>
            <a:r>
              <a:rPr lang="ru-RU" altLang="ru-RU" sz="2000" dirty="0">
                <a:solidFill>
                  <a:schemeClr val="bg1"/>
                </a:solidFill>
                <a:latin typeface="Arial" panose="020B0604020202020204" pitchFamily="34" charset="0"/>
                <a:cs typeface="Arial" panose="020B0604020202020204" pitchFamily="34" charset="0"/>
              </a:rPr>
              <a:t>Батецкого сельского поселения»</a:t>
            </a:r>
            <a:r>
              <a:rPr lang="ru-RU" altLang="ru-RU" dirty="0">
                <a:solidFill>
                  <a:schemeClr val="bg1"/>
                </a:solidFill>
                <a:latin typeface="Arial" panose="020B0604020202020204" pitchFamily="34" charset="0"/>
                <a:cs typeface="Arial" panose="020B0604020202020204" pitchFamily="34" charset="0"/>
              </a:rPr>
              <a:t> </a:t>
            </a:r>
          </a:p>
          <a:p>
            <a:pPr algn="ctr" eaLnBrk="1" hangingPunct="1"/>
            <a:endParaRPr lang="ru-RU" altLang="ru-RU" dirty="0">
              <a:latin typeface="Arial" panose="020B0604020202020204" pitchFamily="34" charset="0"/>
              <a:cs typeface="Arial" panose="020B0604020202020204" pitchFamily="34" charset="0"/>
            </a:endParaRPr>
          </a:p>
        </p:txBody>
      </p:sp>
      <p:sp>
        <p:nvSpPr>
          <p:cNvPr id="30725" name="AutoShape 37">
            <a:extLst>
              <a:ext uri="{FF2B5EF4-FFF2-40B4-BE49-F238E27FC236}">
                <a16:creationId xmlns:a16="http://schemas.microsoft.com/office/drawing/2014/main" id="{6F938339-4CE6-EAB1-4B52-466991E7D894}"/>
              </a:ext>
            </a:extLst>
          </p:cNvPr>
          <p:cNvSpPr>
            <a:spLocks noChangeArrowheads="1"/>
          </p:cNvSpPr>
          <p:nvPr/>
        </p:nvSpPr>
        <p:spPr bwMode="auto">
          <a:xfrm>
            <a:off x="254000" y="1916113"/>
            <a:ext cx="9523413" cy="2665412"/>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0726" name="Text Box 39">
            <a:extLst>
              <a:ext uri="{FF2B5EF4-FFF2-40B4-BE49-F238E27FC236}">
                <a16:creationId xmlns:a16="http://schemas.microsoft.com/office/drawing/2014/main" id="{A552F153-966F-FD68-3578-9EBD660BE8F4}"/>
              </a:ext>
            </a:extLst>
          </p:cNvPr>
          <p:cNvSpPr txBox="1">
            <a:spLocks noChangeArrowheads="1"/>
          </p:cNvSpPr>
          <p:nvPr/>
        </p:nvSpPr>
        <p:spPr bwMode="auto">
          <a:xfrm>
            <a:off x="488950" y="2055813"/>
            <a:ext cx="90011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ru-RU" altLang="ru-RU" dirty="0">
                <a:solidFill>
                  <a:schemeClr val="bg1"/>
                </a:solidFill>
                <a:latin typeface="Times New Roman" panose="02020603050405020304" pitchFamily="18" charset="0"/>
                <a:cs typeface="Times New Roman" panose="02020603050405020304" pitchFamily="18" charset="0"/>
              </a:rPr>
              <a:t>В рамках реализации муниципальной программы реализованы следующие мероприятия: содержание улично-дорожных сетей, ремонт улично-дорожной сети,  оформление прав собственности на улично-дорожную сеть и земельные участки под ними, уличное освещение и содержание сетей уличного освещения на общую сумму 13,7 млн.руб из них 7,7 млн.руб. средства областной субсидии. За отчетный период отремонтировано  пять дорог  (ул. Спортивная, ул. Совхозная, ул. Комсомольская, проезд от ул. Советская до ул. </a:t>
            </a:r>
            <a:r>
              <a:rPr lang="ru-RU" altLang="ru-RU" dirty="0" err="1">
                <a:solidFill>
                  <a:schemeClr val="bg1"/>
                </a:solidFill>
                <a:latin typeface="Times New Roman" panose="02020603050405020304" pitchFamily="18" charset="0"/>
                <a:cs typeface="Times New Roman" panose="02020603050405020304" pitchFamily="18" charset="0"/>
              </a:rPr>
              <a:t>Каипова</a:t>
            </a:r>
            <a:r>
              <a:rPr lang="ru-RU" altLang="ru-RU" dirty="0">
                <a:solidFill>
                  <a:schemeClr val="bg1"/>
                </a:solidFill>
                <a:latin typeface="Times New Roman" panose="02020603050405020304" pitchFamily="18" charset="0"/>
                <a:cs typeface="Times New Roman" panose="02020603050405020304" pitchFamily="18" charset="0"/>
              </a:rPr>
              <a:t>, проезд от ул. Лужская до полиции). Улица Спортивная отремонтирована в рамках регионального проекта «Дорога к дому».</a:t>
            </a:r>
          </a:p>
        </p:txBody>
      </p:sp>
      <p:pic>
        <p:nvPicPr>
          <p:cNvPr id="4" name="Рисунок 3">
            <a:extLst>
              <a:ext uri="{FF2B5EF4-FFF2-40B4-BE49-F238E27FC236}">
                <a16:creationId xmlns:a16="http://schemas.microsoft.com/office/drawing/2014/main" id="{CA0BA3E5-5851-D3B7-9D76-93AB559EC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048" y="4668223"/>
            <a:ext cx="3933056" cy="2168525"/>
          </a:xfrm>
          <a:prstGeom prst="rect">
            <a:avLst/>
          </a:prstGeom>
        </p:spPr>
      </p:pic>
      <p:pic>
        <p:nvPicPr>
          <p:cNvPr id="8" name="Рисунок 7">
            <a:extLst>
              <a:ext uri="{FF2B5EF4-FFF2-40B4-BE49-F238E27FC236}">
                <a16:creationId xmlns:a16="http://schemas.microsoft.com/office/drawing/2014/main" id="{9656BFE1-A05B-4D78-1AB5-BB9BCEB90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01" y="4668223"/>
            <a:ext cx="3933056" cy="21405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0C906E8E-56F7-7F7F-B2F6-998C27A4AFAB}"/>
              </a:ext>
            </a:extLst>
          </p:cNvPr>
          <p:cNvSpPr txBox="1">
            <a:spLocks noChangeArrowheads="1"/>
          </p:cNvSpPr>
          <p:nvPr/>
        </p:nvSpPr>
        <p:spPr bwMode="auto">
          <a:xfrm>
            <a:off x="385286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1747" name="Text Box 3">
            <a:extLst>
              <a:ext uri="{FF2B5EF4-FFF2-40B4-BE49-F238E27FC236}">
                <a16:creationId xmlns:a16="http://schemas.microsoft.com/office/drawing/2014/main" id="{5A267774-9A10-F0C5-9F05-77B7D714C6E9}"/>
              </a:ext>
            </a:extLst>
          </p:cNvPr>
          <p:cNvSpPr txBox="1">
            <a:spLocks noChangeArrowheads="1"/>
          </p:cNvSpPr>
          <p:nvPr/>
        </p:nvSpPr>
        <p:spPr bwMode="auto">
          <a:xfrm>
            <a:off x="560511" y="1"/>
            <a:ext cx="8980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solidFill>
                  <a:srgbClr val="7030A0"/>
                </a:solidFill>
                <a:latin typeface="Arial" panose="020B0604020202020204" pitchFamily="34" charset="0"/>
                <a:cs typeface="Arial" panose="020B0604020202020204" pitchFamily="34" charset="0"/>
              </a:rPr>
              <a:t>МУНИЦИПАЛЬНЫЕ ПРОГРАММЫ БАТЕЦКОГО ПОСЕЛЕНИЯ,РЕАЛИЗОВАННЫЕ В 2023 ГОДУ</a:t>
            </a:r>
          </a:p>
        </p:txBody>
      </p:sp>
      <p:sp>
        <p:nvSpPr>
          <p:cNvPr id="31748" name="AutoShape 4">
            <a:extLst>
              <a:ext uri="{FF2B5EF4-FFF2-40B4-BE49-F238E27FC236}">
                <a16:creationId xmlns:a16="http://schemas.microsoft.com/office/drawing/2014/main" id="{4BCE572C-B852-1358-7F08-60B8D909B88B}"/>
              </a:ext>
            </a:extLst>
          </p:cNvPr>
          <p:cNvSpPr>
            <a:spLocks noChangeArrowheads="1"/>
          </p:cNvSpPr>
          <p:nvPr/>
        </p:nvSpPr>
        <p:spPr bwMode="auto">
          <a:xfrm>
            <a:off x="365125" y="764705"/>
            <a:ext cx="9378950" cy="876099"/>
          </a:xfrm>
          <a:prstGeom prst="roundRect">
            <a:avLst>
              <a:gd name="adj" fmla="val 2914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latin typeface="Arial" panose="020B0604020202020204" pitchFamily="34" charset="0"/>
                <a:cs typeface="Arial" panose="020B0604020202020204" pitchFamily="34" charset="0"/>
              </a:rPr>
              <a:t> </a:t>
            </a:r>
          </a:p>
          <a:p>
            <a:pPr algn="ctr" eaLnBrk="1" hangingPunct="1"/>
            <a:r>
              <a:rPr lang="ru-RU" altLang="ru-RU" sz="2000" dirty="0">
                <a:latin typeface="Arial" panose="020B0604020202020204" pitchFamily="34" charset="0"/>
                <a:cs typeface="Arial" panose="020B0604020202020204" pitchFamily="34" charset="0"/>
              </a:rPr>
              <a:t> </a:t>
            </a:r>
            <a:r>
              <a:rPr lang="ru-RU" altLang="ru-RU" dirty="0">
                <a:solidFill>
                  <a:schemeClr val="bg1"/>
                </a:solidFill>
                <a:latin typeface="Arial" panose="020B0604020202020204" pitchFamily="34" charset="0"/>
                <a:cs typeface="Arial" panose="020B0604020202020204" pitchFamily="34" charset="0"/>
              </a:rPr>
              <a:t>Муниципальная программа</a:t>
            </a:r>
          </a:p>
          <a:p>
            <a:pPr algn="ctr" eaLnBrk="1" hangingPunct="1"/>
            <a:r>
              <a:rPr lang="ru-RU" altLang="ru-RU" dirty="0">
                <a:solidFill>
                  <a:schemeClr val="bg1"/>
                </a:solidFill>
                <a:latin typeface="Arial" panose="020B0604020202020204" pitchFamily="34" charset="0"/>
                <a:cs typeface="Arial" panose="020B0604020202020204" pitchFamily="34" charset="0"/>
              </a:rPr>
              <a:t> «Комплексное развитие социальной  инфраструктуры Батецкого сельского</a:t>
            </a:r>
          </a:p>
          <a:p>
            <a:pPr algn="ctr" eaLnBrk="1" hangingPunct="1"/>
            <a:r>
              <a:rPr lang="ru-RU" altLang="ru-RU" dirty="0">
                <a:solidFill>
                  <a:schemeClr val="bg1"/>
                </a:solidFill>
                <a:latin typeface="Arial" panose="020B0604020202020204" pitchFamily="34" charset="0"/>
                <a:cs typeface="Arial" panose="020B0604020202020204" pitchFamily="34" charset="0"/>
              </a:rPr>
              <a:t> поселения Батецкого муниципального района Новгородской области»</a:t>
            </a:r>
            <a:endParaRPr lang="ru-RU" altLang="ru-RU" sz="2000" dirty="0">
              <a:solidFill>
                <a:schemeClr val="bg1"/>
              </a:solidFill>
              <a:latin typeface="Arial" panose="020B0604020202020204" pitchFamily="34" charset="0"/>
              <a:cs typeface="Arial" panose="020B0604020202020204" pitchFamily="34" charset="0"/>
            </a:endParaRPr>
          </a:p>
          <a:p>
            <a:pPr algn="ctr" eaLnBrk="1" hangingPunct="1"/>
            <a:endParaRPr lang="ru-RU" altLang="ru-RU" dirty="0">
              <a:latin typeface="Arial" panose="020B0604020202020204" pitchFamily="34" charset="0"/>
              <a:cs typeface="Arial" panose="020B0604020202020204" pitchFamily="34" charset="0"/>
            </a:endParaRPr>
          </a:p>
        </p:txBody>
      </p:sp>
      <p:sp>
        <p:nvSpPr>
          <p:cNvPr id="31749" name="AutoShape 6">
            <a:extLst>
              <a:ext uri="{FF2B5EF4-FFF2-40B4-BE49-F238E27FC236}">
                <a16:creationId xmlns:a16="http://schemas.microsoft.com/office/drawing/2014/main" id="{CA56CA58-A042-BD76-127E-C192B9B3118A}"/>
              </a:ext>
            </a:extLst>
          </p:cNvPr>
          <p:cNvSpPr>
            <a:spLocks noChangeArrowheads="1"/>
          </p:cNvSpPr>
          <p:nvPr/>
        </p:nvSpPr>
        <p:spPr bwMode="auto">
          <a:xfrm>
            <a:off x="282575" y="1697622"/>
            <a:ext cx="9544050" cy="4971738"/>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1750" name="Text Box 7">
            <a:extLst>
              <a:ext uri="{FF2B5EF4-FFF2-40B4-BE49-F238E27FC236}">
                <a16:creationId xmlns:a16="http://schemas.microsoft.com/office/drawing/2014/main" id="{8FC751DF-850C-15F4-0B9C-D9E12D782AB7}"/>
              </a:ext>
            </a:extLst>
          </p:cNvPr>
          <p:cNvSpPr txBox="1">
            <a:spLocks noChangeArrowheads="1"/>
          </p:cNvSpPr>
          <p:nvPr/>
        </p:nvSpPr>
        <p:spPr bwMode="auto">
          <a:xfrm>
            <a:off x="282575" y="1640804"/>
            <a:ext cx="9461499" cy="502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49263">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lnSpc>
                <a:spcPct val="150000"/>
              </a:lnSpc>
            </a:pPr>
            <a:r>
              <a:rPr lang="ru-RU" altLang="ru-RU" dirty="0">
                <a:solidFill>
                  <a:schemeClr val="bg1"/>
                </a:solidFill>
                <a:latin typeface="Times New Roman" panose="02020603050405020304" pitchFamily="18" charset="0"/>
                <a:cs typeface="Times New Roman" panose="02020603050405020304" pitchFamily="18" charset="0"/>
              </a:rPr>
              <a:t>В рамках программы 2023 года  реализованы  следующие мероприятия: организация и содержание мест захоронения на сумму 50,0 тыс. рублей, удаление сухостойных, больных и аварийных деревьев – 95,0  тыс. рублей, на прочие мероприятия по благоустройству поселения израсходовано 568,4 тыс. рублей , на мероприятия по борьбе с борщевиком 196 тыс.руб. </a:t>
            </a:r>
          </a:p>
          <a:p>
            <a:pPr algn="just">
              <a:lnSpc>
                <a:spcPct val="150000"/>
              </a:lnSpc>
            </a:pPr>
            <a:r>
              <a:rPr lang="ru-RU" altLang="ru-RU" dirty="0">
                <a:solidFill>
                  <a:schemeClr val="bg1"/>
                </a:solidFill>
                <a:latin typeface="Times New Roman" panose="02020603050405020304" pitchFamily="18" charset="0"/>
                <a:cs typeface="Times New Roman" panose="02020603050405020304" pitchFamily="18" charset="0"/>
              </a:rPr>
              <a:t> Выполнены работы по изготовлению и установке контейнерных площадок ТБО,  произведена дезинсекция от клещей мест массового купания (озеро Борок),  произведен спил аварийных деревьев д. Городня, д. Батецко и п. Батецкий, произведена двукратная обработка  11,7 га площадей борщевика в д. Раджа.</a:t>
            </a:r>
          </a:p>
          <a:p>
            <a:pPr algn="just">
              <a:lnSpc>
                <a:spcPct val="150000"/>
              </a:lnSpc>
            </a:pPr>
            <a:r>
              <a:rPr lang="ru-RU" altLang="ru-RU" dirty="0">
                <a:solidFill>
                  <a:schemeClr val="bg1"/>
                </a:solidFill>
                <a:latin typeface="Times New Roman" panose="02020603050405020304" pitchFamily="18" charset="0"/>
                <a:cs typeface="Times New Roman" panose="02020603050405020304" pitchFamily="18" charset="0"/>
              </a:rPr>
              <a:t>В рамках реализации приоритетного регионального проекта «Народный бюджет» израсходовано 2 млн.рублей на обустройство пешеходной дорожки к физкультурно-спортивному комплексу и благоустройство аллеи воинской славы.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0C906E8E-56F7-7F7F-B2F6-998C27A4AFAB}"/>
              </a:ext>
            </a:extLst>
          </p:cNvPr>
          <p:cNvSpPr txBox="1">
            <a:spLocks noChangeArrowheads="1"/>
          </p:cNvSpPr>
          <p:nvPr/>
        </p:nvSpPr>
        <p:spPr bwMode="auto">
          <a:xfrm>
            <a:off x="385286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1747" name="Text Box 3">
            <a:extLst>
              <a:ext uri="{FF2B5EF4-FFF2-40B4-BE49-F238E27FC236}">
                <a16:creationId xmlns:a16="http://schemas.microsoft.com/office/drawing/2014/main" id="{5A267774-9A10-F0C5-9F05-77B7D714C6E9}"/>
              </a:ext>
            </a:extLst>
          </p:cNvPr>
          <p:cNvSpPr txBox="1">
            <a:spLocks noChangeArrowheads="1"/>
          </p:cNvSpPr>
          <p:nvPr/>
        </p:nvSpPr>
        <p:spPr bwMode="auto">
          <a:xfrm>
            <a:off x="415925" y="333375"/>
            <a:ext cx="9124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solidFill>
                  <a:srgbClr val="7030A0"/>
                </a:solidFill>
                <a:latin typeface="Arial" panose="020B0604020202020204" pitchFamily="34" charset="0"/>
                <a:cs typeface="Arial" panose="020B0604020202020204" pitchFamily="34" charset="0"/>
              </a:rPr>
              <a:t>МУНИЦИПАЛЬНЫЕ ПРОГРАММЫ БАТЕЦКОГО ПОСЕЛЕНИЯ,РЕАЛИЗОВАННЫЕ В 2023 ГОДУ</a:t>
            </a:r>
          </a:p>
        </p:txBody>
      </p:sp>
      <p:sp>
        <p:nvSpPr>
          <p:cNvPr id="31748" name="AutoShape 4">
            <a:extLst>
              <a:ext uri="{FF2B5EF4-FFF2-40B4-BE49-F238E27FC236}">
                <a16:creationId xmlns:a16="http://schemas.microsoft.com/office/drawing/2014/main" id="{4BCE572C-B852-1358-7F08-60B8D909B88B}"/>
              </a:ext>
            </a:extLst>
          </p:cNvPr>
          <p:cNvSpPr>
            <a:spLocks noChangeArrowheads="1"/>
          </p:cNvSpPr>
          <p:nvPr/>
        </p:nvSpPr>
        <p:spPr bwMode="auto">
          <a:xfrm>
            <a:off x="365125" y="935038"/>
            <a:ext cx="9378950" cy="1053802"/>
          </a:xfrm>
          <a:prstGeom prst="roundRect">
            <a:avLst>
              <a:gd name="adj" fmla="val 2914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latin typeface="Arial" panose="020B0604020202020204" pitchFamily="34" charset="0"/>
                <a:cs typeface="Arial" panose="020B0604020202020204" pitchFamily="34" charset="0"/>
              </a:rPr>
              <a:t> </a:t>
            </a:r>
          </a:p>
          <a:p>
            <a:pPr algn="ctr" eaLnBrk="1" hangingPunct="1"/>
            <a:r>
              <a:rPr lang="ru-RU" altLang="ru-RU" sz="2000" dirty="0">
                <a:latin typeface="Arial" panose="020B0604020202020204" pitchFamily="34" charset="0"/>
                <a:cs typeface="Arial" panose="020B0604020202020204" pitchFamily="34" charset="0"/>
              </a:rPr>
              <a:t> </a:t>
            </a:r>
            <a:r>
              <a:rPr lang="ru-RU" altLang="ru-RU" dirty="0">
                <a:solidFill>
                  <a:schemeClr val="bg1"/>
                </a:solidFill>
                <a:latin typeface="Arial" panose="020B0604020202020204" pitchFamily="34" charset="0"/>
                <a:cs typeface="Arial" panose="020B0604020202020204" pitchFamily="34" charset="0"/>
              </a:rPr>
              <a:t>Муниципальная программа</a:t>
            </a:r>
          </a:p>
          <a:p>
            <a:pPr algn="ctr" eaLnBrk="1" hangingPunct="1"/>
            <a:r>
              <a:rPr lang="ru-RU" altLang="ru-RU" dirty="0">
                <a:solidFill>
                  <a:schemeClr val="bg1"/>
                </a:solidFill>
                <a:latin typeface="Arial" panose="020B0604020202020204" pitchFamily="34" charset="0"/>
                <a:cs typeface="Arial" panose="020B0604020202020204" pitchFamily="34" charset="0"/>
              </a:rPr>
              <a:t> «Комплексное развитие социальной  инфраструктуры Батецкого сельского</a:t>
            </a:r>
          </a:p>
          <a:p>
            <a:pPr algn="ctr" eaLnBrk="1" hangingPunct="1"/>
            <a:r>
              <a:rPr lang="ru-RU" altLang="ru-RU" dirty="0">
                <a:solidFill>
                  <a:schemeClr val="bg1"/>
                </a:solidFill>
                <a:latin typeface="Arial" panose="020B0604020202020204" pitchFamily="34" charset="0"/>
                <a:cs typeface="Arial" panose="020B0604020202020204" pitchFamily="34" charset="0"/>
              </a:rPr>
              <a:t> поселения Батецкого муниципального района Новгородской области»</a:t>
            </a:r>
            <a:endParaRPr lang="ru-RU" altLang="ru-RU" sz="2000" dirty="0">
              <a:solidFill>
                <a:schemeClr val="bg1"/>
              </a:solidFill>
              <a:latin typeface="Arial" panose="020B0604020202020204" pitchFamily="34" charset="0"/>
              <a:cs typeface="Arial" panose="020B0604020202020204" pitchFamily="34" charset="0"/>
            </a:endParaRPr>
          </a:p>
          <a:p>
            <a:pPr algn="ctr" eaLnBrk="1" hangingPunct="1"/>
            <a:endParaRPr lang="ru-RU" altLang="ru-RU"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DD231BFF-C737-F839-F1EB-1509A59D1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071" y="2142376"/>
            <a:ext cx="3240931" cy="2282496"/>
          </a:xfrm>
          <a:prstGeom prst="rect">
            <a:avLst/>
          </a:prstGeom>
        </p:spPr>
      </p:pic>
      <p:pic>
        <p:nvPicPr>
          <p:cNvPr id="2" name="Рисунок 1">
            <a:extLst>
              <a:ext uri="{FF2B5EF4-FFF2-40B4-BE49-F238E27FC236}">
                <a16:creationId xmlns:a16="http://schemas.microsoft.com/office/drawing/2014/main" id="{B1496858-440E-5EAF-5E9D-688BE961F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348" y="2111076"/>
            <a:ext cx="3059832" cy="2313796"/>
          </a:xfrm>
          <a:prstGeom prst="rect">
            <a:avLst/>
          </a:prstGeom>
        </p:spPr>
      </p:pic>
      <p:pic>
        <p:nvPicPr>
          <p:cNvPr id="7" name="Рисунок 6">
            <a:extLst>
              <a:ext uri="{FF2B5EF4-FFF2-40B4-BE49-F238E27FC236}">
                <a16:creationId xmlns:a16="http://schemas.microsoft.com/office/drawing/2014/main" id="{AC7FE13E-49B6-CD3A-535B-5044697F0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11076"/>
            <a:ext cx="3240931" cy="2313796"/>
          </a:xfrm>
          <a:prstGeom prst="rect">
            <a:avLst/>
          </a:prstGeom>
        </p:spPr>
      </p:pic>
      <p:pic>
        <p:nvPicPr>
          <p:cNvPr id="6" name="Рисунок 5">
            <a:extLst>
              <a:ext uri="{FF2B5EF4-FFF2-40B4-BE49-F238E27FC236}">
                <a16:creationId xmlns:a16="http://schemas.microsoft.com/office/drawing/2014/main" id="{D15AF7FB-B8AD-4B4E-1A93-D8617913A7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41636"/>
            <a:ext cx="3240931" cy="2316364"/>
          </a:xfrm>
          <a:prstGeom prst="rect">
            <a:avLst/>
          </a:prstGeom>
        </p:spPr>
      </p:pic>
      <p:pic>
        <p:nvPicPr>
          <p:cNvPr id="9" name="Рисунок 8">
            <a:extLst>
              <a:ext uri="{FF2B5EF4-FFF2-40B4-BE49-F238E27FC236}">
                <a16:creationId xmlns:a16="http://schemas.microsoft.com/office/drawing/2014/main" id="{CC49F534-C905-1E02-CCE1-8A3F24C328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5071" y="4541636"/>
            <a:ext cx="3292548" cy="2344760"/>
          </a:xfrm>
          <a:prstGeom prst="rect">
            <a:avLst/>
          </a:prstGeom>
        </p:spPr>
      </p:pic>
      <p:pic>
        <p:nvPicPr>
          <p:cNvPr id="11" name="Рисунок 10">
            <a:extLst>
              <a:ext uri="{FF2B5EF4-FFF2-40B4-BE49-F238E27FC236}">
                <a16:creationId xmlns:a16="http://schemas.microsoft.com/office/drawing/2014/main" id="{4028D7D1-44FF-8CD9-B4C6-83BECA757F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6348" y="4541636"/>
            <a:ext cx="3059832" cy="2316364"/>
          </a:xfrm>
          <a:prstGeom prst="rect">
            <a:avLst/>
          </a:prstGeom>
        </p:spPr>
      </p:pic>
    </p:spTree>
    <p:extLst>
      <p:ext uri="{BB962C8B-B14F-4D97-AF65-F5344CB8AC3E}">
        <p14:creationId xmlns:p14="http://schemas.microsoft.com/office/powerpoint/2010/main" val="262615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F4FE"/>
            </a:gs>
            <a:gs pos="74001">
              <a:srgbClr val="509CF6"/>
            </a:gs>
            <a:gs pos="83000">
              <a:srgbClr val="509CF6"/>
            </a:gs>
            <a:gs pos="100000">
              <a:srgbClr val="8BBDF9"/>
            </a:gs>
          </a:gsLst>
          <a:lin ang="5400000" scaled="1"/>
        </a:gradFill>
        <a:effectLst/>
      </p:bgPr>
    </p:bg>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DF8DFD1A-B1F1-08F6-A167-7F4BB6D51993}"/>
              </a:ext>
            </a:extLst>
          </p:cNvPr>
          <p:cNvSpPr>
            <a:spLocks noGrp="1"/>
          </p:cNvSpPr>
          <p:nvPr>
            <p:ph type="title"/>
          </p:nvPr>
        </p:nvSpPr>
        <p:spPr>
          <a:xfrm>
            <a:off x="493713" y="357188"/>
            <a:ext cx="9137650" cy="1143000"/>
          </a:xfrm>
        </p:spPr>
        <p:txBody>
          <a:bodyPr>
            <a:normAutofit fontScale="90000"/>
          </a:bodyPr>
          <a:lstStyle/>
          <a:p>
            <a:pPr algn="ctr" eaLnBrk="1" fontAlgn="auto" hangingPunct="1">
              <a:spcAft>
                <a:spcPts val="0"/>
              </a:spcAft>
              <a:defRPr/>
            </a:pPr>
            <a:r>
              <a:rPr lang="ru-RU" sz="4000" dirty="0">
                <a:solidFill>
                  <a:srgbClr val="7030A0"/>
                </a:solidFill>
                <a:latin typeface="Arial Black" pitchFamily="34" charset="0"/>
              </a:rPr>
              <a:t>Уважаемые жители и гости района !</a:t>
            </a:r>
          </a:p>
        </p:txBody>
      </p:sp>
      <p:sp>
        <p:nvSpPr>
          <p:cNvPr id="11266" name="Содержимое 2">
            <a:extLst>
              <a:ext uri="{FF2B5EF4-FFF2-40B4-BE49-F238E27FC236}">
                <a16:creationId xmlns:a16="http://schemas.microsoft.com/office/drawing/2014/main" id="{679278E0-B422-B2DE-881B-4D1FD3B7607A}"/>
              </a:ext>
            </a:extLst>
          </p:cNvPr>
          <p:cNvSpPr>
            <a:spLocks noGrp="1"/>
          </p:cNvSpPr>
          <p:nvPr>
            <p:ph idx="1"/>
          </p:nvPr>
        </p:nvSpPr>
        <p:spPr>
          <a:xfrm>
            <a:off x="495300" y="1481138"/>
            <a:ext cx="9137650" cy="4662487"/>
          </a:xfrm>
          <a:solidFill>
            <a:schemeClr val="bg2">
              <a:lumMod val="20000"/>
              <a:lumOff val="80000"/>
            </a:schemeClr>
          </a:solidFill>
        </p:spPr>
        <p:txBody>
          <a:bodyPr rtlCol="0">
            <a:normAutofit/>
          </a:bodyPr>
          <a:lstStyle/>
          <a:p>
            <a:pPr algn="just" eaLnBrk="1" fontAlgn="auto" hangingPunct="1">
              <a:defRPr/>
            </a:pPr>
            <a:r>
              <a:rPr lang="ru-RU" altLang="ru-RU" sz="1600" dirty="0">
                <a:solidFill>
                  <a:schemeClr val="bg1"/>
                </a:solidFill>
                <a:latin typeface="Arial Black" panose="020B0A04020102020204" pitchFamily="34" charset="0"/>
                <a:cs typeface="Aharoni" panose="02010803020104030203" pitchFamily="2" charset="-79"/>
              </a:rPr>
              <a:t>Комитет финансов Администрации Батецкого муниципального района представляет Вам «</a:t>
            </a:r>
            <a:r>
              <a:rPr lang="ru-RU" altLang="ru-RU" sz="1600" b="1" dirty="0">
                <a:solidFill>
                  <a:schemeClr val="bg1"/>
                </a:solidFill>
                <a:latin typeface="Arial Black" panose="020B0A04020102020204" pitchFamily="34" charset="0"/>
                <a:cs typeface="Aharoni" panose="02010803020104030203" pitchFamily="2" charset="-79"/>
              </a:rPr>
              <a:t>Бюджет для граждан</a:t>
            </a:r>
            <a:r>
              <a:rPr lang="ru-RU" altLang="ru-RU" sz="1600" dirty="0">
                <a:solidFill>
                  <a:schemeClr val="bg1"/>
                </a:solidFill>
                <a:latin typeface="Arial Black" panose="020B0A04020102020204" pitchFamily="34" charset="0"/>
                <a:cs typeface="Aharoni" panose="02010803020104030203" pitchFamily="2" charset="-79"/>
              </a:rPr>
              <a:t>» , который познакомит Вас с основными положениями  исполнения бюджета Батецкого сельского поселения за 2023 год, созданный для обеспечения прозрачности, открытости бюджетного процесса. Наверняка многих волнует вопрос: «</a:t>
            </a:r>
            <a:r>
              <a:rPr lang="ru-RU" altLang="ru-RU" sz="1600" b="1" dirty="0">
                <a:solidFill>
                  <a:schemeClr val="bg1"/>
                </a:solidFill>
                <a:latin typeface="Arial Black" panose="020B0A04020102020204" pitchFamily="34" charset="0"/>
                <a:cs typeface="Aharoni" panose="02010803020104030203" pitchFamily="2" charset="-79"/>
              </a:rPr>
              <a:t>На какие цели расходуются средства местного бюджета</a:t>
            </a:r>
            <a:r>
              <a:rPr lang="ru-RU" altLang="ru-RU" sz="1600" dirty="0">
                <a:solidFill>
                  <a:schemeClr val="bg1"/>
                </a:solidFill>
                <a:latin typeface="Arial Black" panose="020B0A04020102020204" pitchFamily="34" charset="0"/>
                <a:cs typeface="Aharoni" panose="02010803020104030203" pitchFamily="2" charset="-79"/>
              </a:rPr>
              <a:t>?» Каждый вправе в максимально удобной и доступной форме получать информацию о направлениях бюджетной политики, проводимой на территории Батецкого поселения, чтобы иметь возможность самостоятельно делать выводы об эффективности расходования средств.</a:t>
            </a:r>
          </a:p>
          <a:p>
            <a:pPr marL="0" indent="0" algn="just" eaLnBrk="1" fontAlgn="auto" hangingPunct="1">
              <a:buFont typeface="Wingdings 3" panose="05040102010807070707" pitchFamily="18" charset="2"/>
              <a:buNone/>
              <a:defRPr/>
            </a:pPr>
            <a:endParaRPr lang="ru-RU" altLang="ru-RU" dirty="0">
              <a:solidFill>
                <a:schemeClr val="bg1"/>
              </a:solidFill>
              <a:latin typeface="Arial Black" panose="020B0A04020102020204" pitchFamily="34" charset="0"/>
              <a:cs typeface="Aharoni" panose="02010803020104030203" pitchFamily="2" charset="-79"/>
            </a:endParaRPr>
          </a:p>
          <a:p>
            <a:pPr algn="just" eaLnBrk="1" fontAlgn="auto" hangingPunct="1">
              <a:defRPr/>
            </a:pPr>
            <a:r>
              <a:rPr lang="ru-RU" altLang="ru-RU" sz="1600" dirty="0">
                <a:solidFill>
                  <a:schemeClr val="bg1"/>
                </a:solidFill>
                <a:latin typeface="Arial Black" panose="020B0A04020102020204" pitchFamily="34" charset="0"/>
                <a:cs typeface="Aharoni" panose="02010803020104030203" pitchFamily="2" charset="-79"/>
              </a:rPr>
              <a:t>Граждане – как налогоплательщики и как потребители муниципальных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C6A4D702-5677-1149-6F90-842151B268A0}"/>
              </a:ext>
            </a:extLst>
          </p:cNvPr>
          <p:cNvSpPr txBox="1">
            <a:spLocks noChangeArrowheads="1"/>
          </p:cNvSpPr>
          <p:nvPr/>
        </p:nvSpPr>
        <p:spPr bwMode="auto">
          <a:xfrm>
            <a:off x="385286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3795" name="Text Box 3">
            <a:extLst>
              <a:ext uri="{FF2B5EF4-FFF2-40B4-BE49-F238E27FC236}">
                <a16:creationId xmlns:a16="http://schemas.microsoft.com/office/drawing/2014/main" id="{89F32ABC-1379-2834-BE96-219125B9E21A}"/>
              </a:ext>
            </a:extLst>
          </p:cNvPr>
          <p:cNvSpPr txBox="1">
            <a:spLocks noChangeArrowheads="1"/>
          </p:cNvSpPr>
          <p:nvPr/>
        </p:nvSpPr>
        <p:spPr bwMode="auto">
          <a:xfrm>
            <a:off x="1281113" y="333375"/>
            <a:ext cx="7056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solidFill>
                  <a:srgbClr val="7030A0"/>
                </a:solidFill>
                <a:latin typeface="Arial" panose="020B0604020202020204" pitchFamily="34" charset="0"/>
                <a:cs typeface="Arial" panose="020B0604020202020204" pitchFamily="34" charset="0"/>
              </a:rPr>
              <a:t>МУНИЦИПАЛЬНЫЕ ПРОГРАММЫ БАТЕЦКОГО ПОСЕЛЕНИЯ,РЕАЛИЗОВАННЫЕ В 2023 ГОДУ</a:t>
            </a:r>
          </a:p>
        </p:txBody>
      </p:sp>
      <p:sp>
        <p:nvSpPr>
          <p:cNvPr id="33796" name="AutoShape 4">
            <a:extLst>
              <a:ext uri="{FF2B5EF4-FFF2-40B4-BE49-F238E27FC236}">
                <a16:creationId xmlns:a16="http://schemas.microsoft.com/office/drawing/2014/main" id="{43C1F831-6927-612F-48D4-4E66D1100E22}"/>
              </a:ext>
            </a:extLst>
          </p:cNvPr>
          <p:cNvSpPr>
            <a:spLocks noChangeArrowheads="1"/>
          </p:cNvSpPr>
          <p:nvPr/>
        </p:nvSpPr>
        <p:spPr bwMode="auto">
          <a:xfrm>
            <a:off x="415925" y="1125538"/>
            <a:ext cx="9217025" cy="19431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a:latin typeface="Arial" panose="020B0604020202020204" pitchFamily="34" charset="0"/>
                <a:cs typeface="Arial" panose="020B0604020202020204" pitchFamily="34" charset="0"/>
              </a:rPr>
              <a:t> </a:t>
            </a:r>
          </a:p>
          <a:p>
            <a:pPr algn="ctr" eaLnBrk="1" hangingPunct="1"/>
            <a:r>
              <a:rPr lang="ru-RU" altLang="ru-RU" sz="2000">
                <a:latin typeface="Arial" panose="020B0604020202020204" pitchFamily="34" charset="0"/>
                <a:cs typeface="Arial" panose="020B0604020202020204" pitchFamily="34" charset="0"/>
              </a:rPr>
              <a:t> </a:t>
            </a:r>
            <a:r>
              <a:rPr lang="ru-RU" altLang="ru-RU" sz="2000">
                <a:solidFill>
                  <a:schemeClr val="bg1"/>
                </a:solidFill>
                <a:latin typeface="Arial" panose="020B0604020202020204" pitchFamily="34" charset="0"/>
                <a:cs typeface="Arial" panose="020B0604020202020204" pitchFamily="34" charset="0"/>
              </a:rPr>
              <a:t>Муниципальная программа </a:t>
            </a:r>
          </a:p>
          <a:p>
            <a:pPr algn="ctr" eaLnBrk="1" hangingPunct="1"/>
            <a:r>
              <a:rPr lang="ru-RU" altLang="ru-RU" sz="2000">
                <a:solidFill>
                  <a:schemeClr val="bg1"/>
                </a:solidFill>
                <a:latin typeface="Arial" panose="020B0604020202020204" pitchFamily="34" charset="0"/>
                <a:cs typeface="Arial" panose="020B0604020202020204" pitchFamily="34" charset="0"/>
              </a:rPr>
              <a:t>  «Комплексное развитие систем коммунальной инфраструктуры </a:t>
            </a:r>
          </a:p>
          <a:p>
            <a:pPr algn="ctr" eaLnBrk="1" hangingPunct="1"/>
            <a:r>
              <a:rPr lang="ru-RU" altLang="ru-RU" sz="2000">
                <a:solidFill>
                  <a:schemeClr val="bg1"/>
                </a:solidFill>
                <a:latin typeface="Arial" panose="020B0604020202020204" pitchFamily="34" charset="0"/>
                <a:cs typeface="Arial" panose="020B0604020202020204" pitchFamily="34" charset="0"/>
              </a:rPr>
              <a:t>Батецкого сельского поселения» </a:t>
            </a:r>
          </a:p>
          <a:p>
            <a:pPr algn="ctr" eaLnBrk="1" hangingPunct="1"/>
            <a:endParaRPr lang="ru-RU" altLang="ru-RU" sz="2000">
              <a:latin typeface="Arial" panose="020B0604020202020204" pitchFamily="34" charset="0"/>
              <a:cs typeface="Arial" panose="020B0604020202020204" pitchFamily="34" charset="0"/>
            </a:endParaRPr>
          </a:p>
          <a:p>
            <a:pPr algn="ctr" eaLnBrk="1" hangingPunct="1"/>
            <a:endParaRPr lang="ru-RU" altLang="ru-RU">
              <a:latin typeface="Arial" panose="020B0604020202020204" pitchFamily="34" charset="0"/>
              <a:cs typeface="Arial" panose="020B0604020202020204" pitchFamily="34" charset="0"/>
            </a:endParaRPr>
          </a:p>
        </p:txBody>
      </p:sp>
      <p:sp>
        <p:nvSpPr>
          <p:cNvPr id="33797" name="AutoShape 6">
            <a:extLst>
              <a:ext uri="{FF2B5EF4-FFF2-40B4-BE49-F238E27FC236}">
                <a16:creationId xmlns:a16="http://schemas.microsoft.com/office/drawing/2014/main" id="{1C47D002-1061-3BA1-D300-210828133487}"/>
              </a:ext>
            </a:extLst>
          </p:cNvPr>
          <p:cNvSpPr>
            <a:spLocks noChangeArrowheads="1"/>
          </p:cNvSpPr>
          <p:nvPr/>
        </p:nvSpPr>
        <p:spPr bwMode="auto">
          <a:xfrm>
            <a:off x="415925" y="3357563"/>
            <a:ext cx="9217025" cy="2087562"/>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3798" name="Text Box 7">
            <a:extLst>
              <a:ext uri="{FF2B5EF4-FFF2-40B4-BE49-F238E27FC236}">
                <a16:creationId xmlns:a16="http://schemas.microsoft.com/office/drawing/2014/main" id="{DF5B99AA-A9D5-00B1-C08E-F207CD709C9C}"/>
              </a:ext>
            </a:extLst>
          </p:cNvPr>
          <p:cNvSpPr txBox="1">
            <a:spLocks noChangeArrowheads="1"/>
          </p:cNvSpPr>
          <p:nvPr/>
        </p:nvSpPr>
        <p:spPr bwMode="auto">
          <a:xfrm>
            <a:off x="776288" y="3789363"/>
            <a:ext cx="8137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sz="1400">
              <a:latin typeface="Arial" panose="020B0604020202020204" pitchFamily="34" charset="0"/>
              <a:cs typeface="Arial" panose="020B0604020202020204" pitchFamily="34" charset="0"/>
            </a:endParaRPr>
          </a:p>
        </p:txBody>
      </p:sp>
      <p:sp>
        <p:nvSpPr>
          <p:cNvPr id="33799" name="Text Box 8">
            <a:extLst>
              <a:ext uri="{FF2B5EF4-FFF2-40B4-BE49-F238E27FC236}">
                <a16:creationId xmlns:a16="http://schemas.microsoft.com/office/drawing/2014/main" id="{1F8F4EDF-089C-29F5-0030-D361BD2C963E}"/>
              </a:ext>
            </a:extLst>
          </p:cNvPr>
          <p:cNvSpPr txBox="1">
            <a:spLocks noChangeArrowheads="1"/>
          </p:cNvSpPr>
          <p:nvPr/>
        </p:nvSpPr>
        <p:spPr bwMode="auto">
          <a:xfrm>
            <a:off x="631825" y="3573463"/>
            <a:ext cx="8066088"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lnSpc>
                <a:spcPct val="150000"/>
              </a:lnSpc>
            </a:pPr>
            <a:r>
              <a:rPr lang="ru-RU" altLang="ru-RU" dirty="0">
                <a:solidFill>
                  <a:schemeClr val="bg1"/>
                </a:solidFill>
                <a:latin typeface="Arial" panose="020B0604020202020204" pitchFamily="34" charset="0"/>
                <a:cs typeface="Arial" panose="020B0604020202020204" pitchFamily="34" charset="0"/>
              </a:rPr>
              <a:t>На реализацию мероприятий по данной муниципальной программе в отчетном году израсходовано 1963,2 тыс.руб. на  возмещение убытков общественной бани в п. Батецкий.</a:t>
            </a:r>
          </a:p>
          <a:p>
            <a:pPr eaLnBrk="1" hangingPunct="1"/>
            <a:endParaRPr lang="ru-RU" altLang="ru-RU" sz="12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653F7655-214F-A0F7-7E72-10E64055DEA7}"/>
              </a:ext>
            </a:extLst>
          </p:cNvPr>
          <p:cNvSpPr txBox="1">
            <a:spLocks noChangeArrowheads="1"/>
          </p:cNvSpPr>
          <p:nvPr/>
        </p:nvSpPr>
        <p:spPr bwMode="auto">
          <a:xfrm>
            <a:off x="385286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4819" name="Text Box 3">
            <a:extLst>
              <a:ext uri="{FF2B5EF4-FFF2-40B4-BE49-F238E27FC236}">
                <a16:creationId xmlns:a16="http://schemas.microsoft.com/office/drawing/2014/main" id="{629B908E-D403-A2C1-03DC-E826C40833C1}"/>
              </a:ext>
            </a:extLst>
          </p:cNvPr>
          <p:cNvSpPr txBox="1">
            <a:spLocks noChangeArrowheads="1"/>
          </p:cNvSpPr>
          <p:nvPr/>
        </p:nvSpPr>
        <p:spPr bwMode="auto">
          <a:xfrm>
            <a:off x="439737" y="311467"/>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solidFill>
                  <a:srgbClr val="7030A0"/>
                </a:solidFill>
                <a:latin typeface="Arial" panose="020B0604020202020204" pitchFamily="34" charset="0"/>
                <a:cs typeface="Arial" panose="020B0604020202020204" pitchFamily="34" charset="0"/>
              </a:rPr>
              <a:t>МУНИЦИПАЛЬНЫЕ ПРОГРАММЫ БАТЕЦКОГО ПОСЕЛЕНИЯ,РЕАЛИЗОВАННЫЕ В 2023 ГОДУ</a:t>
            </a:r>
          </a:p>
        </p:txBody>
      </p:sp>
      <p:sp>
        <p:nvSpPr>
          <p:cNvPr id="34820" name="AutoShape 4">
            <a:extLst>
              <a:ext uri="{FF2B5EF4-FFF2-40B4-BE49-F238E27FC236}">
                <a16:creationId xmlns:a16="http://schemas.microsoft.com/office/drawing/2014/main" id="{235D3859-26BD-290E-154B-2120D2B237AB}"/>
              </a:ext>
            </a:extLst>
          </p:cNvPr>
          <p:cNvSpPr>
            <a:spLocks noChangeArrowheads="1"/>
          </p:cNvSpPr>
          <p:nvPr/>
        </p:nvSpPr>
        <p:spPr bwMode="auto">
          <a:xfrm>
            <a:off x="288925" y="1276350"/>
            <a:ext cx="9420225" cy="857250"/>
          </a:xfrm>
          <a:prstGeom prst="roundRect">
            <a:avLst>
              <a:gd name="adj" fmla="val 2128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latin typeface="Arial" panose="020B0604020202020204" pitchFamily="34" charset="0"/>
                <a:cs typeface="Arial" panose="020B0604020202020204" pitchFamily="34" charset="0"/>
              </a:rPr>
              <a:t> </a:t>
            </a:r>
          </a:p>
          <a:p>
            <a:pPr algn="ctr" eaLnBrk="1" hangingPunct="1"/>
            <a:endParaRPr lang="ru-RU" altLang="ru-RU" sz="2000" dirty="0">
              <a:latin typeface="Arial" panose="020B0604020202020204" pitchFamily="34" charset="0"/>
              <a:cs typeface="Arial" panose="020B0604020202020204" pitchFamily="34" charset="0"/>
            </a:endParaRPr>
          </a:p>
          <a:p>
            <a:pPr algn="ctr" eaLnBrk="1" hangingPunct="1"/>
            <a:r>
              <a:rPr lang="ru-RU" altLang="ru-RU" sz="2000" dirty="0">
                <a:latin typeface="Arial" panose="020B0604020202020204" pitchFamily="34" charset="0"/>
                <a:cs typeface="Arial" panose="020B0604020202020204" pitchFamily="34" charset="0"/>
              </a:rPr>
              <a:t> </a:t>
            </a:r>
          </a:p>
          <a:p>
            <a:pPr algn="ctr" eaLnBrk="1" hangingPunct="1"/>
            <a:r>
              <a:rPr lang="ru-RU" altLang="ru-RU" sz="2000" dirty="0">
                <a:solidFill>
                  <a:schemeClr val="bg1"/>
                </a:solidFill>
                <a:latin typeface="Arial" panose="020B0604020202020204" pitchFamily="34" charset="0"/>
                <a:cs typeface="Arial" panose="020B0604020202020204" pitchFamily="34" charset="0"/>
              </a:rPr>
              <a:t>Муниципальная программа </a:t>
            </a:r>
          </a:p>
          <a:p>
            <a:pPr algn="ctr" eaLnBrk="1" hangingPunct="1"/>
            <a:r>
              <a:rPr lang="ru-RU" altLang="ru-RU" sz="2000" dirty="0">
                <a:solidFill>
                  <a:schemeClr val="bg1"/>
                </a:solidFill>
                <a:latin typeface="Arial" panose="020B0604020202020204" pitchFamily="34" charset="0"/>
                <a:cs typeface="Arial" panose="020B0604020202020204" pitchFamily="34" charset="0"/>
              </a:rPr>
              <a:t>«Комплексное развитие территории Батецкого сельского поселения» </a:t>
            </a:r>
          </a:p>
          <a:p>
            <a:pPr algn="ctr" eaLnBrk="1" hangingPunct="1"/>
            <a:endParaRPr lang="ru-RU" altLang="ru-RU" sz="2000" dirty="0">
              <a:latin typeface="Arial" panose="020B0604020202020204" pitchFamily="34" charset="0"/>
              <a:cs typeface="Arial" panose="020B0604020202020204" pitchFamily="34" charset="0"/>
            </a:endParaRPr>
          </a:p>
          <a:p>
            <a:pPr algn="ctr">
              <a:lnSpc>
                <a:spcPct val="150000"/>
              </a:lnSpc>
            </a:pPr>
            <a:r>
              <a:rPr lang="ru-RU" altLang="ru-RU" dirty="0">
                <a:latin typeface="Times New Roman" panose="02020603050405020304" pitchFamily="18" charset="0"/>
                <a:cs typeface="Times New Roman" panose="02020603050405020304" pitchFamily="18" charset="0"/>
              </a:rPr>
              <a:t>                                                   </a:t>
            </a:r>
          </a:p>
          <a:p>
            <a:pPr algn="ctr" eaLnBrk="1" hangingPunct="1"/>
            <a:endParaRPr lang="ru-RU" altLang="ru-RU" dirty="0">
              <a:latin typeface="Arial" panose="020B0604020202020204" pitchFamily="34" charset="0"/>
              <a:cs typeface="Arial" panose="020B0604020202020204" pitchFamily="34" charset="0"/>
            </a:endParaRPr>
          </a:p>
        </p:txBody>
      </p:sp>
      <p:sp>
        <p:nvSpPr>
          <p:cNvPr id="34821" name="AutoShape 6">
            <a:extLst>
              <a:ext uri="{FF2B5EF4-FFF2-40B4-BE49-F238E27FC236}">
                <a16:creationId xmlns:a16="http://schemas.microsoft.com/office/drawing/2014/main" id="{A552AE98-3B04-502B-8CB9-4071C38C2FA5}"/>
              </a:ext>
            </a:extLst>
          </p:cNvPr>
          <p:cNvSpPr>
            <a:spLocks noChangeArrowheads="1"/>
          </p:cNvSpPr>
          <p:nvPr/>
        </p:nvSpPr>
        <p:spPr bwMode="auto">
          <a:xfrm>
            <a:off x="288924" y="2348881"/>
            <a:ext cx="9420226" cy="1584176"/>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4823" name="Text Box 8">
            <a:extLst>
              <a:ext uri="{FF2B5EF4-FFF2-40B4-BE49-F238E27FC236}">
                <a16:creationId xmlns:a16="http://schemas.microsoft.com/office/drawing/2014/main" id="{E012F27A-446D-E7AA-8286-B803E6A70760}"/>
              </a:ext>
            </a:extLst>
          </p:cNvPr>
          <p:cNvSpPr txBox="1">
            <a:spLocks noChangeArrowheads="1"/>
          </p:cNvSpPr>
          <p:nvPr/>
        </p:nvSpPr>
        <p:spPr bwMode="auto">
          <a:xfrm>
            <a:off x="381000" y="2741434"/>
            <a:ext cx="92027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ru-RU" altLang="ru-RU" dirty="0">
                <a:solidFill>
                  <a:schemeClr val="bg1"/>
                </a:solidFill>
                <a:latin typeface="Times New Roman" panose="02020603050405020304" pitchFamily="18" charset="0"/>
                <a:cs typeface="Times New Roman" panose="02020603050405020304" pitchFamily="18" charset="0"/>
              </a:rPr>
              <a:t>В рамках программы  выполнены</a:t>
            </a:r>
            <a:r>
              <a:rPr kumimoji="0" lang="ru-RU" altLang="ru-RU"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работы по проекту ППМИ- 23 "Благоустройство сквера «Островок мечты» в </a:t>
            </a:r>
            <a:r>
              <a:rPr lang="ru-RU" altLang="ru-RU" dirty="0">
                <a:solidFill>
                  <a:schemeClr val="bg1"/>
                </a:solidFill>
                <a:latin typeface="Times New Roman" panose="02020603050405020304" pitchFamily="18" charset="0"/>
                <a:cs typeface="Times New Roman" panose="02020603050405020304" pitchFamily="18" charset="0"/>
              </a:rPr>
              <a:t>п. Батецкий</a:t>
            </a:r>
            <a:r>
              <a:rPr kumimoji="0" lang="ru-RU" altLang="ru-RU"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(2 этап).</a:t>
            </a:r>
            <a:br>
              <a:rPr kumimoji="0" lang="ru-RU" altLang="ru-RU"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ru-RU" altLang="ru-RU"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Установлен</a:t>
            </a:r>
            <a:r>
              <a:rPr lang="ru-RU" altLang="ru-RU" dirty="0">
                <a:solidFill>
                  <a:schemeClr val="bg1"/>
                </a:solidFill>
                <a:latin typeface="Times New Roman" panose="02020603050405020304" pitchFamily="18" charset="0"/>
                <a:cs typeface="Times New Roman" panose="02020603050405020304" pitchFamily="18" charset="0"/>
              </a:rPr>
              <a:t>а стела «Я люблю Батецкий»</a:t>
            </a:r>
            <a:r>
              <a:rPr kumimoji="0" lang="ru-RU" altLang="ru-RU"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Сумма расходов составила 727 тыс. рублей.       </a:t>
            </a:r>
          </a:p>
        </p:txBody>
      </p:sp>
      <p:pic>
        <p:nvPicPr>
          <p:cNvPr id="3" name="Рисунок 2">
            <a:extLst>
              <a:ext uri="{FF2B5EF4-FFF2-40B4-BE49-F238E27FC236}">
                <a16:creationId xmlns:a16="http://schemas.microsoft.com/office/drawing/2014/main" id="{73FE7107-D4A7-D5CA-47E0-11E666D49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20" y="4070573"/>
            <a:ext cx="3597276" cy="2489216"/>
          </a:xfrm>
          <a:prstGeom prst="rect">
            <a:avLst/>
          </a:prstGeom>
        </p:spPr>
      </p:pic>
      <p:pic>
        <p:nvPicPr>
          <p:cNvPr id="6" name="Рисунок 5">
            <a:extLst>
              <a:ext uri="{FF2B5EF4-FFF2-40B4-BE49-F238E27FC236}">
                <a16:creationId xmlns:a16="http://schemas.microsoft.com/office/drawing/2014/main" id="{41D1A34A-4373-784C-BE19-1AA2D6268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048" y="4057317"/>
            <a:ext cx="3888432" cy="24892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653F7655-214F-A0F7-7E72-10E64055DEA7}"/>
              </a:ext>
            </a:extLst>
          </p:cNvPr>
          <p:cNvSpPr txBox="1">
            <a:spLocks noChangeArrowheads="1"/>
          </p:cNvSpPr>
          <p:nvPr/>
        </p:nvSpPr>
        <p:spPr bwMode="auto">
          <a:xfrm>
            <a:off x="385286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4819" name="Text Box 3">
            <a:extLst>
              <a:ext uri="{FF2B5EF4-FFF2-40B4-BE49-F238E27FC236}">
                <a16:creationId xmlns:a16="http://schemas.microsoft.com/office/drawing/2014/main" id="{629B908E-D403-A2C1-03DC-E826C40833C1}"/>
              </a:ext>
            </a:extLst>
          </p:cNvPr>
          <p:cNvSpPr txBox="1">
            <a:spLocks noChangeArrowheads="1"/>
          </p:cNvSpPr>
          <p:nvPr/>
        </p:nvSpPr>
        <p:spPr bwMode="auto">
          <a:xfrm>
            <a:off x="381000" y="27622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solidFill>
                  <a:srgbClr val="7030A0"/>
                </a:solidFill>
                <a:latin typeface="Arial" panose="020B0604020202020204" pitchFamily="34" charset="0"/>
                <a:cs typeface="Arial" panose="020B0604020202020204" pitchFamily="34" charset="0"/>
              </a:rPr>
              <a:t>МУНИЦИПАЛЬНЫЕ ПРОГРАММЫ БАТЕЦКОГО ПОСЕЛЕНИЯ,РЕАЛИЗОВАННЫЕ В 2023 ГОДУ</a:t>
            </a:r>
          </a:p>
        </p:txBody>
      </p:sp>
      <p:sp>
        <p:nvSpPr>
          <p:cNvPr id="34820" name="AutoShape 4">
            <a:extLst>
              <a:ext uri="{FF2B5EF4-FFF2-40B4-BE49-F238E27FC236}">
                <a16:creationId xmlns:a16="http://schemas.microsoft.com/office/drawing/2014/main" id="{235D3859-26BD-290E-154B-2120D2B237AB}"/>
              </a:ext>
            </a:extLst>
          </p:cNvPr>
          <p:cNvSpPr>
            <a:spLocks noChangeArrowheads="1"/>
          </p:cNvSpPr>
          <p:nvPr/>
        </p:nvSpPr>
        <p:spPr bwMode="auto">
          <a:xfrm>
            <a:off x="288925" y="1046163"/>
            <a:ext cx="9420225" cy="708025"/>
          </a:xfrm>
          <a:prstGeom prst="roundRect">
            <a:avLst>
              <a:gd name="adj" fmla="val 2128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latin typeface="Arial" panose="020B0604020202020204" pitchFamily="34" charset="0"/>
                <a:cs typeface="Arial" panose="020B0604020202020204" pitchFamily="34" charset="0"/>
              </a:rPr>
              <a:t> </a:t>
            </a:r>
          </a:p>
          <a:p>
            <a:pPr algn="ctr" eaLnBrk="1" hangingPunct="1"/>
            <a:endParaRPr lang="ru-RU" altLang="ru-RU" sz="2000" dirty="0">
              <a:latin typeface="Arial" panose="020B0604020202020204" pitchFamily="34" charset="0"/>
              <a:cs typeface="Arial" panose="020B0604020202020204" pitchFamily="34" charset="0"/>
            </a:endParaRPr>
          </a:p>
          <a:p>
            <a:pPr algn="ctr" eaLnBrk="1" hangingPunct="1"/>
            <a:r>
              <a:rPr lang="ru-RU" altLang="ru-RU" sz="2000" dirty="0">
                <a:latin typeface="Arial" panose="020B0604020202020204" pitchFamily="34" charset="0"/>
                <a:cs typeface="Arial" panose="020B0604020202020204" pitchFamily="34" charset="0"/>
              </a:rPr>
              <a:t> </a:t>
            </a:r>
          </a:p>
          <a:p>
            <a:pPr algn="ctr" eaLnBrk="1" hangingPunct="1"/>
            <a:r>
              <a:rPr lang="ru-RU" altLang="ru-RU" sz="2000" dirty="0">
                <a:solidFill>
                  <a:schemeClr val="bg1"/>
                </a:solidFill>
                <a:latin typeface="Arial" panose="020B0604020202020204" pitchFamily="34" charset="0"/>
                <a:cs typeface="Arial" panose="020B0604020202020204" pitchFamily="34" charset="0"/>
              </a:rPr>
              <a:t>Муниципальная программа </a:t>
            </a:r>
          </a:p>
          <a:p>
            <a:pPr algn="ctr" eaLnBrk="1" hangingPunct="1"/>
            <a:r>
              <a:rPr lang="ru-RU" altLang="ru-RU" sz="2000" dirty="0">
                <a:solidFill>
                  <a:schemeClr val="bg1"/>
                </a:solidFill>
                <a:latin typeface="Arial" panose="020B0604020202020204" pitchFamily="34" charset="0"/>
                <a:cs typeface="Arial" panose="020B0604020202020204" pitchFamily="34" charset="0"/>
              </a:rPr>
              <a:t>«Комплексное развитие территории Батецкого сельского поселения» </a:t>
            </a:r>
          </a:p>
          <a:p>
            <a:pPr algn="ctr" eaLnBrk="1" hangingPunct="1"/>
            <a:endParaRPr lang="ru-RU" altLang="ru-RU" sz="2000" dirty="0">
              <a:latin typeface="Arial" panose="020B0604020202020204" pitchFamily="34" charset="0"/>
              <a:cs typeface="Arial" panose="020B0604020202020204" pitchFamily="34" charset="0"/>
            </a:endParaRPr>
          </a:p>
          <a:p>
            <a:pPr algn="ctr">
              <a:lnSpc>
                <a:spcPct val="150000"/>
              </a:lnSpc>
            </a:pPr>
            <a:r>
              <a:rPr lang="ru-RU" altLang="ru-RU" dirty="0">
                <a:latin typeface="Times New Roman" panose="02020603050405020304" pitchFamily="18" charset="0"/>
                <a:cs typeface="Times New Roman" panose="02020603050405020304" pitchFamily="18" charset="0"/>
              </a:rPr>
              <a:t>                                                   </a:t>
            </a:r>
          </a:p>
          <a:p>
            <a:pPr algn="ctr" eaLnBrk="1" hangingPunct="1"/>
            <a:endParaRPr lang="ru-RU" altLang="ru-RU" dirty="0">
              <a:latin typeface="Arial" panose="020B0604020202020204" pitchFamily="34" charset="0"/>
              <a:cs typeface="Arial" panose="020B0604020202020204" pitchFamily="34" charset="0"/>
            </a:endParaRPr>
          </a:p>
        </p:txBody>
      </p:sp>
      <p:sp>
        <p:nvSpPr>
          <p:cNvPr id="34821" name="AutoShape 6">
            <a:extLst>
              <a:ext uri="{FF2B5EF4-FFF2-40B4-BE49-F238E27FC236}">
                <a16:creationId xmlns:a16="http://schemas.microsoft.com/office/drawing/2014/main" id="{A552AE98-3B04-502B-8CB9-4071C38C2FA5}"/>
              </a:ext>
            </a:extLst>
          </p:cNvPr>
          <p:cNvSpPr>
            <a:spLocks noChangeArrowheads="1"/>
          </p:cNvSpPr>
          <p:nvPr/>
        </p:nvSpPr>
        <p:spPr bwMode="auto">
          <a:xfrm>
            <a:off x="288925" y="1880595"/>
            <a:ext cx="9420225" cy="470118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4823" name="Text Box 8">
            <a:extLst>
              <a:ext uri="{FF2B5EF4-FFF2-40B4-BE49-F238E27FC236}">
                <a16:creationId xmlns:a16="http://schemas.microsoft.com/office/drawing/2014/main" id="{E012F27A-446D-E7AA-8286-B803E6A70760}"/>
              </a:ext>
            </a:extLst>
          </p:cNvPr>
          <p:cNvSpPr txBox="1">
            <a:spLocks noChangeArrowheads="1"/>
          </p:cNvSpPr>
          <p:nvPr/>
        </p:nvSpPr>
        <p:spPr bwMode="auto">
          <a:xfrm>
            <a:off x="381001" y="1988840"/>
            <a:ext cx="9137496"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Территориальное общественное самоуправление (ТОС)  это форма самоорганизации граждан по месту их жительства на части территории муниципального образования. </a:t>
            </a:r>
            <a:r>
              <a:rPr lang="ru-RU" kern="100" dirty="0">
                <a:latin typeface="Times New Roman" panose="02020603050405020304" pitchFamily="18" charset="0"/>
                <a:ea typeface="Calibri" panose="020F0502020204030204" pitchFamily="34" charset="0"/>
                <a:cs typeface="Times New Roman" panose="02020603050405020304" pitchFamily="18" charset="0"/>
              </a:rPr>
              <a:t> </a:t>
            </a:r>
            <a:br>
              <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Сегодня государственная поддержка ТОС позволяет жителям решить проблемы комплексного благоустройства территории. </a:t>
            </a:r>
            <a:r>
              <a:rPr lang="ru-RU" kern="100" dirty="0">
                <a:latin typeface="Times New Roman" panose="02020603050405020304" pitchFamily="18" charset="0"/>
                <a:ea typeface="Calibri" panose="020F0502020204030204" pitchFamily="34" charset="0"/>
                <a:cs typeface="Times New Roman" panose="02020603050405020304" pitchFamily="18" charset="0"/>
              </a:rPr>
              <a:t> </a:t>
            </a:r>
            <a:br>
              <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этом году свои инициативы выдвинули представители ТОС д. Некрасово и ТОС д. Городня. </a:t>
            </a:r>
            <a:br>
              <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д. Некрасово жителями поддержана инициатива проведения мероприятий по борьбе с борщевиком. Жители д. Городня поддержали инициативу благоустройства территории местного гражданского кладбища- спил аварийных деревьев.</a:t>
            </a:r>
          </a:p>
          <a:p>
            <a:pPr algn="just"/>
            <a:r>
              <a:rPr lang="ru-RU" dirty="0">
                <a:solidFill>
                  <a:srgbClr val="000000"/>
                </a:solidFill>
                <a:latin typeface="Times New Roman" panose="02020603050405020304" pitchFamily="18" charset="0"/>
                <a:cs typeface="Times New Roman" panose="02020603050405020304" pitchFamily="18" charset="0"/>
              </a:rPr>
              <a:t>Эти заявки стали победителями в конкурсном отборе приоритетного регионального проекта. </a:t>
            </a:r>
            <a:endParaRPr lang="ru-RU" kern="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solidFill>
                  <a:schemeClr val="bg1"/>
                </a:solidFill>
                <a:latin typeface="Times New Roman" panose="02020603050405020304" pitchFamily="18" charset="0"/>
                <a:cs typeface="Times New Roman" panose="02020603050405020304" pitchFamily="18" charset="0"/>
              </a:rPr>
              <a:t>Сумма бюджетных назначений  на данные мероприятия составила 360 тыс. руб., в том числе средства областной субсидии 300,0 тыс.рублей.</a:t>
            </a:r>
            <a:endParaRPr lang="ru-RU" alt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921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0BB02019-FE13-344B-4EC8-59A6A701E282}"/>
              </a:ext>
            </a:extLst>
          </p:cNvPr>
          <p:cNvSpPr txBox="1">
            <a:spLocks noChangeArrowheads="1"/>
          </p:cNvSpPr>
          <p:nvPr/>
        </p:nvSpPr>
        <p:spPr bwMode="auto">
          <a:xfrm>
            <a:off x="385286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5843" name="Text Box 3">
            <a:extLst>
              <a:ext uri="{FF2B5EF4-FFF2-40B4-BE49-F238E27FC236}">
                <a16:creationId xmlns:a16="http://schemas.microsoft.com/office/drawing/2014/main" id="{7C120B96-BBC9-2EBD-A1C3-3E043FA6A34F}"/>
              </a:ext>
            </a:extLst>
          </p:cNvPr>
          <p:cNvSpPr txBox="1">
            <a:spLocks noChangeArrowheads="1"/>
          </p:cNvSpPr>
          <p:nvPr/>
        </p:nvSpPr>
        <p:spPr bwMode="auto">
          <a:xfrm>
            <a:off x="381000" y="27622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solidFill>
                  <a:srgbClr val="7030A0"/>
                </a:solidFill>
                <a:latin typeface="Arial" panose="020B0604020202020204" pitchFamily="34" charset="0"/>
                <a:cs typeface="Arial" panose="020B0604020202020204" pitchFamily="34" charset="0"/>
              </a:rPr>
              <a:t>МУНИЦИПАЛЬНЫЕ ПРОГРАММЫ БАТЕЦКОГО ПОСЕЛЕНИЯ,РЕАЛИЗОВАННЫЕ В 2023 ГОДУ</a:t>
            </a:r>
          </a:p>
        </p:txBody>
      </p:sp>
      <p:sp>
        <p:nvSpPr>
          <p:cNvPr id="35844" name="AutoShape 4">
            <a:extLst>
              <a:ext uri="{FF2B5EF4-FFF2-40B4-BE49-F238E27FC236}">
                <a16:creationId xmlns:a16="http://schemas.microsoft.com/office/drawing/2014/main" id="{7978D04B-8EE6-5D7A-5832-E2B6AC896035}"/>
              </a:ext>
            </a:extLst>
          </p:cNvPr>
          <p:cNvSpPr>
            <a:spLocks noChangeArrowheads="1"/>
          </p:cNvSpPr>
          <p:nvPr/>
        </p:nvSpPr>
        <p:spPr bwMode="auto">
          <a:xfrm>
            <a:off x="288925" y="1046163"/>
            <a:ext cx="9420225" cy="1087437"/>
          </a:xfrm>
          <a:prstGeom prst="roundRect">
            <a:avLst>
              <a:gd name="adj" fmla="val 2128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latin typeface="Arial" panose="020B0604020202020204" pitchFamily="34" charset="0"/>
                <a:cs typeface="Arial" panose="020B0604020202020204" pitchFamily="34" charset="0"/>
              </a:rPr>
              <a:t> </a:t>
            </a:r>
          </a:p>
          <a:p>
            <a:pPr algn="ctr" eaLnBrk="1" hangingPunct="1"/>
            <a:endParaRPr lang="ru-RU" altLang="ru-RU" sz="2000" dirty="0">
              <a:latin typeface="Arial" panose="020B0604020202020204" pitchFamily="34" charset="0"/>
              <a:cs typeface="Arial" panose="020B0604020202020204" pitchFamily="34" charset="0"/>
            </a:endParaRPr>
          </a:p>
          <a:p>
            <a:pPr algn="ctr" eaLnBrk="1" hangingPunct="1"/>
            <a:r>
              <a:rPr lang="ru-RU" altLang="ru-RU" sz="2000" dirty="0">
                <a:latin typeface="Arial" panose="020B0604020202020204" pitchFamily="34" charset="0"/>
                <a:cs typeface="Arial" panose="020B0604020202020204" pitchFamily="34" charset="0"/>
              </a:rPr>
              <a:t> </a:t>
            </a:r>
          </a:p>
          <a:p>
            <a:pPr algn="ctr" eaLnBrk="1" hangingPunct="1"/>
            <a:r>
              <a:rPr lang="ru-RU" altLang="ru-RU" sz="2000" dirty="0">
                <a:solidFill>
                  <a:schemeClr val="bg1"/>
                </a:solidFill>
                <a:latin typeface="Arial" panose="020B0604020202020204" pitchFamily="34" charset="0"/>
                <a:cs typeface="Arial" panose="020B0604020202020204" pitchFamily="34" charset="0"/>
              </a:rPr>
              <a:t>Муниципальная программа </a:t>
            </a:r>
          </a:p>
          <a:p>
            <a:pPr algn="ctr" eaLnBrk="1" hangingPunct="1"/>
            <a:r>
              <a:rPr lang="ru-RU" altLang="ru-RU" sz="2000" dirty="0">
                <a:solidFill>
                  <a:schemeClr val="bg1"/>
                </a:solidFill>
                <a:latin typeface="Arial" panose="020B0604020202020204" pitchFamily="34" charset="0"/>
                <a:cs typeface="Arial" panose="020B0604020202020204" pitchFamily="34" charset="0"/>
              </a:rPr>
              <a:t>«Развитие культуры, физической культуры и спорта на</a:t>
            </a:r>
          </a:p>
          <a:p>
            <a:pPr algn="ctr" eaLnBrk="1" hangingPunct="1"/>
            <a:r>
              <a:rPr lang="ru-RU" altLang="ru-RU" sz="2000" dirty="0">
                <a:solidFill>
                  <a:schemeClr val="bg1"/>
                </a:solidFill>
                <a:latin typeface="Arial" panose="020B0604020202020204" pitchFamily="34" charset="0"/>
                <a:cs typeface="Arial" panose="020B0604020202020204" pitchFamily="34" charset="0"/>
              </a:rPr>
              <a:t> территории Батецкого сельского поселения» </a:t>
            </a:r>
          </a:p>
          <a:p>
            <a:pPr algn="ctr" eaLnBrk="1" hangingPunct="1"/>
            <a:endParaRPr lang="ru-RU" altLang="ru-RU" sz="2000" dirty="0">
              <a:latin typeface="Arial" panose="020B0604020202020204" pitchFamily="34" charset="0"/>
              <a:cs typeface="Arial" panose="020B0604020202020204" pitchFamily="34" charset="0"/>
            </a:endParaRPr>
          </a:p>
          <a:p>
            <a:pPr algn="ctr">
              <a:lnSpc>
                <a:spcPct val="150000"/>
              </a:lnSpc>
            </a:pPr>
            <a:r>
              <a:rPr lang="ru-RU" altLang="ru-RU" dirty="0">
                <a:latin typeface="Times New Roman" panose="02020603050405020304" pitchFamily="18" charset="0"/>
                <a:cs typeface="Times New Roman" panose="02020603050405020304" pitchFamily="18" charset="0"/>
              </a:rPr>
              <a:t>                                                   </a:t>
            </a:r>
          </a:p>
          <a:p>
            <a:pPr algn="ctr" eaLnBrk="1" hangingPunct="1"/>
            <a:endParaRPr lang="ru-RU" altLang="ru-RU" dirty="0">
              <a:latin typeface="Arial" panose="020B0604020202020204" pitchFamily="34" charset="0"/>
              <a:cs typeface="Arial" panose="020B0604020202020204" pitchFamily="34" charset="0"/>
            </a:endParaRPr>
          </a:p>
        </p:txBody>
      </p:sp>
      <p:sp>
        <p:nvSpPr>
          <p:cNvPr id="35845" name="AutoShape 6">
            <a:extLst>
              <a:ext uri="{FF2B5EF4-FFF2-40B4-BE49-F238E27FC236}">
                <a16:creationId xmlns:a16="http://schemas.microsoft.com/office/drawing/2014/main" id="{15C59C58-518E-D89F-79D6-A3464BC6CDEC}"/>
              </a:ext>
            </a:extLst>
          </p:cNvPr>
          <p:cNvSpPr>
            <a:spLocks noChangeArrowheads="1"/>
          </p:cNvSpPr>
          <p:nvPr/>
        </p:nvSpPr>
        <p:spPr bwMode="auto">
          <a:xfrm>
            <a:off x="288925" y="2451100"/>
            <a:ext cx="9420225" cy="11938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5846" name="Text Box 7">
            <a:extLst>
              <a:ext uri="{FF2B5EF4-FFF2-40B4-BE49-F238E27FC236}">
                <a16:creationId xmlns:a16="http://schemas.microsoft.com/office/drawing/2014/main" id="{1E7F0024-A413-DBC5-8B1B-3F8214E8C27B}"/>
              </a:ext>
            </a:extLst>
          </p:cNvPr>
          <p:cNvSpPr txBox="1">
            <a:spLocks noChangeArrowheads="1"/>
          </p:cNvSpPr>
          <p:nvPr/>
        </p:nvSpPr>
        <p:spPr bwMode="auto">
          <a:xfrm>
            <a:off x="776288" y="3789363"/>
            <a:ext cx="8137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sz="1400">
              <a:latin typeface="Arial" panose="020B0604020202020204" pitchFamily="34" charset="0"/>
              <a:cs typeface="Arial" panose="020B0604020202020204" pitchFamily="34" charset="0"/>
            </a:endParaRPr>
          </a:p>
        </p:txBody>
      </p:sp>
      <p:sp>
        <p:nvSpPr>
          <p:cNvPr id="33799" name="Text Box 8">
            <a:extLst>
              <a:ext uri="{FF2B5EF4-FFF2-40B4-BE49-F238E27FC236}">
                <a16:creationId xmlns:a16="http://schemas.microsoft.com/office/drawing/2014/main" id="{FD1D4D2A-A5DF-1570-4313-6A50037957C2}"/>
              </a:ext>
            </a:extLst>
          </p:cNvPr>
          <p:cNvSpPr txBox="1">
            <a:spLocks noChangeArrowheads="1"/>
          </p:cNvSpPr>
          <p:nvPr/>
        </p:nvSpPr>
        <p:spPr bwMode="auto">
          <a:xfrm>
            <a:off x="344488" y="2513013"/>
            <a:ext cx="9202737" cy="923330"/>
          </a:xfrm>
          <a:prstGeom prst="rect">
            <a:avLst/>
          </a:prstGeom>
          <a:noFill/>
          <a:ln>
            <a:noFill/>
          </a:ln>
        </p:spPr>
        <p:txBody>
          <a:bodyPr>
            <a:spAutoFit/>
          </a:bodyPr>
          <a:lstStyle>
            <a:lvl1pPr indent="449263">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defRPr/>
            </a:pPr>
            <a:r>
              <a:rPr lang="ru-RU" altLang="ru-RU" dirty="0">
                <a:solidFill>
                  <a:schemeClr val="bg1"/>
                </a:solidFill>
                <a:latin typeface="Times New Roman" panose="02020603050405020304" pitchFamily="18" charset="0"/>
                <a:cs typeface="Times New Roman" panose="02020603050405020304" pitchFamily="18" charset="0"/>
              </a:rPr>
              <a:t>В рамках реализации программы  в 2023 году израсходовано 80,0 тыс.руб. на приобретения венков и цветов  для возложения на воинские захоронения 12 февраля, 9 мая и  елочные украшения для общественной елки.</a:t>
            </a:r>
          </a:p>
        </p:txBody>
      </p:sp>
      <p:pic>
        <p:nvPicPr>
          <p:cNvPr id="4" name="Рисунок 3">
            <a:extLst>
              <a:ext uri="{FF2B5EF4-FFF2-40B4-BE49-F238E27FC236}">
                <a16:creationId xmlns:a16="http://schemas.microsoft.com/office/drawing/2014/main" id="{83C9D0F9-975C-D66B-64C4-4AD05BDBE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25" y="3706814"/>
            <a:ext cx="4594209" cy="3151186"/>
          </a:xfrm>
          <a:prstGeom prst="rect">
            <a:avLst/>
          </a:prstGeom>
        </p:spPr>
      </p:pic>
      <p:pic>
        <p:nvPicPr>
          <p:cNvPr id="7" name="Рисунок 6">
            <a:extLst>
              <a:ext uri="{FF2B5EF4-FFF2-40B4-BE49-F238E27FC236}">
                <a16:creationId xmlns:a16="http://schemas.microsoft.com/office/drawing/2014/main" id="{CA7461FA-9E6F-31A5-1452-380B550D6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868" y="3706813"/>
            <a:ext cx="4686282" cy="315118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629ECD40-F338-6A85-BD32-1A9BBECB6033}"/>
              </a:ext>
            </a:extLst>
          </p:cNvPr>
          <p:cNvSpPr txBox="1">
            <a:spLocks noChangeArrowheads="1"/>
          </p:cNvSpPr>
          <p:nvPr/>
        </p:nvSpPr>
        <p:spPr bwMode="auto">
          <a:xfrm>
            <a:off x="3852863" y="568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6867" name="Text Box 3">
            <a:extLst>
              <a:ext uri="{FF2B5EF4-FFF2-40B4-BE49-F238E27FC236}">
                <a16:creationId xmlns:a16="http://schemas.microsoft.com/office/drawing/2014/main" id="{BBE7270B-C4A8-4A8C-3ABC-C8ABACACDDC6}"/>
              </a:ext>
            </a:extLst>
          </p:cNvPr>
          <p:cNvSpPr txBox="1">
            <a:spLocks noChangeArrowheads="1"/>
          </p:cNvSpPr>
          <p:nvPr/>
        </p:nvSpPr>
        <p:spPr bwMode="auto">
          <a:xfrm>
            <a:off x="381000" y="27622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solidFill>
                  <a:srgbClr val="7030A0"/>
                </a:solidFill>
                <a:latin typeface="Arial" panose="020B0604020202020204" pitchFamily="34" charset="0"/>
                <a:cs typeface="Arial" panose="020B0604020202020204" pitchFamily="34" charset="0"/>
              </a:rPr>
              <a:t>МУНИЦИПАЛЬНЫЕ ПРОГРАММЫ БАТЕЦКОГО ПОСЕЛЕНИЯ,РЕАЛИЗОВАННЫЕ В 2023 ГОДУ</a:t>
            </a:r>
          </a:p>
        </p:txBody>
      </p:sp>
      <p:sp>
        <p:nvSpPr>
          <p:cNvPr id="36868" name="AutoShape 4">
            <a:extLst>
              <a:ext uri="{FF2B5EF4-FFF2-40B4-BE49-F238E27FC236}">
                <a16:creationId xmlns:a16="http://schemas.microsoft.com/office/drawing/2014/main" id="{AE912C89-35FD-70E6-FD9F-6EDA81DB5757}"/>
              </a:ext>
            </a:extLst>
          </p:cNvPr>
          <p:cNvSpPr>
            <a:spLocks noChangeArrowheads="1"/>
          </p:cNvSpPr>
          <p:nvPr/>
        </p:nvSpPr>
        <p:spPr bwMode="auto">
          <a:xfrm>
            <a:off x="288925" y="1276349"/>
            <a:ext cx="9420225" cy="1030287"/>
          </a:xfrm>
          <a:prstGeom prst="roundRect">
            <a:avLst>
              <a:gd name="adj" fmla="val 2128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latin typeface="Arial" panose="020B0604020202020204" pitchFamily="34" charset="0"/>
                <a:cs typeface="Arial" panose="020B0604020202020204" pitchFamily="34" charset="0"/>
              </a:rPr>
              <a:t> </a:t>
            </a:r>
          </a:p>
          <a:p>
            <a:pPr algn="ctr" eaLnBrk="1" hangingPunct="1"/>
            <a:endParaRPr lang="ru-RU" altLang="ru-RU" sz="2000" dirty="0">
              <a:latin typeface="Arial" panose="020B0604020202020204" pitchFamily="34" charset="0"/>
              <a:cs typeface="Arial" panose="020B0604020202020204" pitchFamily="34" charset="0"/>
            </a:endParaRPr>
          </a:p>
          <a:p>
            <a:pPr algn="ctr" eaLnBrk="1" hangingPunct="1"/>
            <a:r>
              <a:rPr lang="ru-RU" altLang="ru-RU" sz="2000" dirty="0">
                <a:latin typeface="Arial" panose="020B0604020202020204" pitchFamily="34" charset="0"/>
                <a:cs typeface="Arial" panose="020B0604020202020204" pitchFamily="34" charset="0"/>
              </a:rPr>
              <a:t> </a:t>
            </a:r>
          </a:p>
          <a:p>
            <a:pPr algn="ctr" eaLnBrk="1" hangingPunct="1"/>
            <a:r>
              <a:rPr lang="ru-RU" altLang="ru-RU" sz="2000" dirty="0">
                <a:solidFill>
                  <a:schemeClr val="bg1"/>
                </a:solidFill>
                <a:latin typeface="Arial" panose="020B0604020202020204" pitchFamily="34" charset="0"/>
                <a:cs typeface="Arial" panose="020B0604020202020204" pitchFamily="34" charset="0"/>
              </a:rPr>
              <a:t>Муниципальная программа </a:t>
            </a:r>
          </a:p>
          <a:p>
            <a:pPr algn="ctr" eaLnBrk="1" hangingPunct="1"/>
            <a:r>
              <a:rPr lang="ru-RU" altLang="ru-RU" sz="2000" dirty="0">
                <a:solidFill>
                  <a:schemeClr val="bg1"/>
                </a:solidFill>
                <a:latin typeface="Arial" panose="020B0604020202020204" pitchFamily="34" charset="0"/>
                <a:cs typeface="Arial" panose="020B0604020202020204" pitchFamily="34" charset="0"/>
              </a:rPr>
              <a:t>«Обеспечение первичных мер пожарной безопасности на</a:t>
            </a:r>
          </a:p>
          <a:p>
            <a:pPr algn="ctr" eaLnBrk="1" hangingPunct="1"/>
            <a:r>
              <a:rPr lang="ru-RU" altLang="ru-RU" sz="2000" dirty="0">
                <a:solidFill>
                  <a:schemeClr val="bg1"/>
                </a:solidFill>
                <a:latin typeface="Arial" panose="020B0604020202020204" pitchFamily="34" charset="0"/>
                <a:cs typeface="Arial" panose="020B0604020202020204" pitchFamily="34" charset="0"/>
              </a:rPr>
              <a:t> территории Батецкого сельского поселения» </a:t>
            </a:r>
          </a:p>
          <a:p>
            <a:pPr algn="ctr" eaLnBrk="1" hangingPunct="1"/>
            <a:endParaRPr lang="ru-RU" altLang="ru-RU" sz="2000" dirty="0">
              <a:latin typeface="Arial" panose="020B0604020202020204" pitchFamily="34" charset="0"/>
              <a:cs typeface="Arial" panose="020B0604020202020204" pitchFamily="34" charset="0"/>
            </a:endParaRPr>
          </a:p>
          <a:p>
            <a:pPr algn="ctr">
              <a:lnSpc>
                <a:spcPct val="150000"/>
              </a:lnSpc>
            </a:pPr>
            <a:r>
              <a:rPr lang="ru-RU" altLang="ru-RU" dirty="0">
                <a:latin typeface="Times New Roman" panose="02020603050405020304" pitchFamily="18" charset="0"/>
                <a:cs typeface="Times New Roman" panose="02020603050405020304" pitchFamily="18" charset="0"/>
              </a:rPr>
              <a:t>                                                   </a:t>
            </a:r>
          </a:p>
          <a:p>
            <a:pPr algn="ctr" eaLnBrk="1" hangingPunct="1"/>
            <a:endParaRPr lang="ru-RU" altLang="ru-RU" dirty="0">
              <a:latin typeface="Arial" panose="020B0604020202020204" pitchFamily="34" charset="0"/>
              <a:cs typeface="Arial" panose="020B0604020202020204" pitchFamily="34" charset="0"/>
            </a:endParaRPr>
          </a:p>
        </p:txBody>
      </p:sp>
      <p:sp>
        <p:nvSpPr>
          <p:cNvPr id="36869" name="AutoShape 6">
            <a:extLst>
              <a:ext uri="{FF2B5EF4-FFF2-40B4-BE49-F238E27FC236}">
                <a16:creationId xmlns:a16="http://schemas.microsoft.com/office/drawing/2014/main" id="{36538A74-6D56-A26D-7147-9AF54B2D5EFE}"/>
              </a:ext>
            </a:extLst>
          </p:cNvPr>
          <p:cNvSpPr>
            <a:spLocks noChangeArrowheads="1"/>
          </p:cNvSpPr>
          <p:nvPr/>
        </p:nvSpPr>
        <p:spPr bwMode="auto">
          <a:xfrm>
            <a:off x="288925" y="2451100"/>
            <a:ext cx="9420225" cy="11938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ru-RU" altLang="ru-RU">
              <a:latin typeface="Arial" panose="020B0604020202020204" pitchFamily="34" charset="0"/>
              <a:cs typeface="Arial" panose="020B0604020202020204" pitchFamily="34" charset="0"/>
            </a:endParaRPr>
          </a:p>
        </p:txBody>
      </p:sp>
      <p:sp>
        <p:nvSpPr>
          <p:cNvPr id="36870" name="Text Box 7">
            <a:extLst>
              <a:ext uri="{FF2B5EF4-FFF2-40B4-BE49-F238E27FC236}">
                <a16:creationId xmlns:a16="http://schemas.microsoft.com/office/drawing/2014/main" id="{7FB55AFB-0D7F-EA6C-04F9-24CE73196392}"/>
              </a:ext>
            </a:extLst>
          </p:cNvPr>
          <p:cNvSpPr txBox="1">
            <a:spLocks noChangeArrowheads="1"/>
          </p:cNvSpPr>
          <p:nvPr/>
        </p:nvSpPr>
        <p:spPr bwMode="auto">
          <a:xfrm>
            <a:off x="776288" y="3789363"/>
            <a:ext cx="8137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sz="1400">
              <a:latin typeface="Arial" panose="020B0604020202020204" pitchFamily="34" charset="0"/>
              <a:cs typeface="Arial" panose="020B0604020202020204" pitchFamily="34" charset="0"/>
            </a:endParaRPr>
          </a:p>
        </p:txBody>
      </p:sp>
      <p:sp>
        <p:nvSpPr>
          <p:cNvPr id="36871" name="Text Box 8">
            <a:extLst>
              <a:ext uri="{FF2B5EF4-FFF2-40B4-BE49-F238E27FC236}">
                <a16:creationId xmlns:a16="http://schemas.microsoft.com/office/drawing/2014/main" id="{EF555BFF-8C3F-F4A3-C816-DBA98C3915EF}"/>
              </a:ext>
            </a:extLst>
          </p:cNvPr>
          <p:cNvSpPr txBox="1">
            <a:spLocks noChangeArrowheads="1"/>
          </p:cNvSpPr>
          <p:nvPr/>
        </p:nvSpPr>
        <p:spPr bwMode="auto">
          <a:xfrm>
            <a:off x="344488" y="2513013"/>
            <a:ext cx="9202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r>
              <a:rPr lang="ru-RU" altLang="ru-RU" dirty="0">
                <a:solidFill>
                  <a:schemeClr val="bg1"/>
                </a:solidFill>
                <a:latin typeface="Times New Roman" panose="02020603050405020304" pitchFamily="18" charset="0"/>
                <a:cs typeface="Times New Roman" panose="02020603050405020304" pitchFamily="18" charset="0"/>
              </a:rPr>
              <a:t>В рамках реализации программы  в 2023 году израсходовано 85,6 тыс.руб. на обустройство пожарных водоемов в п.Батецкий.</a:t>
            </a:r>
          </a:p>
        </p:txBody>
      </p:sp>
      <p:pic>
        <p:nvPicPr>
          <p:cNvPr id="4" name="Рисунок 3">
            <a:extLst>
              <a:ext uri="{FF2B5EF4-FFF2-40B4-BE49-F238E27FC236}">
                <a16:creationId xmlns:a16="http://schemas.microsoft.com/office/drawing/2014/main" id="{187674A6-BBE7-E2FF-302B-6681F2EE4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693" y="3789362"/>
            <a:ext cx="4176713" cy="279241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59FCC07-D74F-0A4A-FFC6-56A74F2F0B9B}"/>
              </a:ext>
            </a:extLst>
          </p:cNvPr>
          <p:cNvSpPr>
            <a:spLocks noGrp="1"/>
          </p:cNvSpPr>
          <p:nvPr>
            <p:ph type="title"/>
          </p:nvPr>
        </p:nvSpPr>
        <p:spPr>
          <a:xfrm>
            <a:off x="577850" y="333375"/>
            <a:ext cx="8983663" cy="1150938"/>
          </a:xfrm>
        </p:spPr>
        <p:txBody>
          <a:bodyPr/>
          <a:lstStyle/>
          <a:p>
            <a:pPr algn="ctr" eaLnBrk="1" fontAlgn="auto" hangingPunct="1">
              <a:spcAft>
                <a:spcPts val="0"/>
              </a:spcAft>
              <a:defRPr/>
            </a:pPr>
            <a:r>
              <a:rPr lang="ru-RU" sz="3700" dirty="0">
                <a:solidFill>
                  <a:srgbClr val="7030A0"/>
                </a:solidFill>
                <a:latin typeface="Arial" panose="020B0604020202020204" pitchFamily="34" charset="0"/>
                <a:cs typeface="Arial" panose="020B0604020202020204" pitchFamily="34" charset="0"/>
              </a:rPr>
              <a:t>Муниципальный долг </a:t>
            </a:r>
            <a:br>
              <a:rPr lang="ru-RU" sz="3700" dirty="0">
                <a:solidFill>
                  <a:srgbClr val="7030A0"/>
                </a:solidFill>
                <a:latin typeface="Arial" panose="020B0604020202020204" pitchFamily="34" charset="0"/>
                <a:cs typeface="Arial" panose="020B0604020202020204" pitchFamily="34" charset="0"/>
              </a:rPr>
            </a:br>
            <a:r>
              <a:rPr lang="ru-RU" sz="2200" dirty="0">
                <a:solidFill>
                  <a:srgbClr val="7030A0"/>
                </a:solidFill>
                <a:latin typeface="Arial" panose="020B0604020202020204" pitchFamily="34" charset="0"/>
                <a:cs typeface="Arial" panose="020B0604020202020204" pitchFamily="34" charset="0"/>
              </a:rPr>
              <a:t>(тыс.руб.)</a:t>
            </a:r>
          </a:p>
        </p:txBody>
      </p:sp>
      <p:graphicFrame>
        <p:nvGraphicFramePr>
          <p:cNvPr id="2" name="Объект 6">
            <a:extLst>
              <a:ext uri="{FF2B5EF4-FFF2-40B4-BE49-F238E27FC236}">
                <a16:creationId xmlns:a16="http://schemas.microsoft.com/office/drawing/2014/main" id="{4F4D6CFB-091E-93BF-020C-BFFA9A1811E2}"/>
              </a:ext>
            </a:extLst>
          </p:cNvPr>
          <p:cNvGraphicFramePr>
            <a:graphicFrameLocks noGrp="1"/>
          </p:cNvGraphicFramePr>
          <p:nvPr>
            <p:ph idx="1"/>
            <p:extLst>
              <p:ext uri="{D42A27DB-BD31-4B8C-83A1-F6EECF244321}">
                <p14:modId xmlns:p14="http://schemas.microsoft.com/office/powerpoint/2010/main" val="1556924218"/>
              </p:ext>
            </p:extLst>
          </p:nvPr>
        </p:nvGraphicFramePr>
        <p:xfrm>
          <a:off x="272480" y="1412777"/>
          <a:ext cx="9577064" cy="4104455"/>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a:extLst>
              <a:ext uri="{FF2B5EF4-FFF2-40B4-BE49-F238E27FC236}">
                <a16:creationId xmlns:a16="http://schemas.microsoft.com/office/drawing/2014/main" id="{29932CF3-5DE5-9847-1FE4-D9EE3C627CD6}"/>
              </a:ext>
            </a:extLst>
          </p:cNvPr>
          <p:cNvSpPr/>
          <p:nvPr/>
        </p:nvSpPr>
        <p:spPr>
          <a:xfrm>
            <a:off x="309280" y="5661248"/>
            <a:ext cx="9439837" cy="914400"/>
          </a:xfrm>
          <a:prstGeom prst="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000" dirty="0">
                <a:latin typeface="Arial" panose="020B0604020202020204" pitchFamily="34" charset="0"/>
                <a:cs typeface="Arial" panose="020B0604020202020204" pitchFamily="34" charset="0"/>
              </a:rPr>
              <a:t>По данной диаграмме видна положительная динамика по снижению объема муниципального долга Батецкого сельского поселения</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B17EC-B0FF-1ECB-DA7E-7D670894E89F}"/>
              </a:ext>
            </a:extLst>
          </p:cNvPr>
          <p:cNvSpPr>
            <a:spLocks noGrp="1"/>
          </p:cNvSpPr>
          <p:nvPr>
            <p:ph type="title"/>
          </p:nvPr>
        </p:nvSpPr>
        <p:spPr>
          <a:xfrm>
            <a:off x="809625" y="407988"/>
            <a:ext cx="8601075" cy="1438275"/>
          </a:xfrm>
        </p:spPr>
        <p:txBody>
          <a:bodyPr>
            <a:normAutofit fontScale="90000"/>
          </a:bodyPr>
          <a:lstStyle/>
          <a:p>
            <a:pPr algn="ctr" eaLnBrk="1" fontAlgn="auto" hangingPunct="1">
              <a:spcAft>
                <a:spcPts val="0"/>
              </a:spcAft>
              <a:defRPr/>
            </a:pPr>
            <a:r>
              <a:rPr lang="ru-RU" altLang="ru-RU" dirty="0">
                <a:solidFill>
                  <a:srgbClr val="7030A0"/>
                </a:solidFill>
                <a:latin typeface="Arial Black" pitchFamily="34" charset="0"/>
              </a:rPr>
              <a:t>Комитет финансов Администрации Батецкого муниципального района</a:t>
            </a:r>
            <a:endParaRPr lang="ru-RU" dirty="0">
              <a:solidFill>
                <a:srgbClr val="7030A0"/>
              </a:solidFill>
              <a:latin typeface="Arial Black" pitchFamily="34" charset="0"/>
            </a:endParaRPr>
          </a:p>
        </p:txBody>
      </p:sp>
      <p:sp>
        <p:nvSpPr>
          <p:cNvPr id="34818" name="Содержимое 2">
            <a:extLst>
              <a:ext uri="{FF2B5EF4-FFF2-40B4-BE49-F238E27FC236}">
                <a16:creationId xmlns:a16="http://schemas.microsoft.com/office/drawing/2014/main" id="{BF2132DD-D01D-C2B9-6CC9-5D0695341AC1}"/>
              </a:ext>
            </a:extLst>
          </p:cNvPr>
          <p:cNvSpPr>
            <a:spLocks noGrp="1"/>
          </p:cNvSpPr>
          <p:nvPr>
            <p:ph idx="1"/>
          </p:nvPr>
        </p:nvSpPr>
        <p:spPr>
          <a:xfrm>
            <a:off x="809625" y="1935163"/>
            <a:ext cx="8601075" cy="4389437"/>
          </a:xfrm>
          <a:solidFill>
            <a:schemeClr val="bg2">
              <a:lumMod val="20000"/>
              <a:lumOff val="80000"/>
            </a:schemeClr>
          </a:solidFill>
        </p:spPr>
        <p:txBody>
          <a:bodyPr rtlCol="0">
            <a:normAutofit/>
          </a:bodyPr>
          <a:lstStyle/>
          <a:p>
            <a:pPr algn="ctr" eaLnBrk="1" fontAlgn="auto" hangingPunct="1">
              <a:buFont typeface="Wingdings 2" panose="05020102010507070707" pitchFamily="18" charset="2"/>
              <a:buNone/>
              <a:defRPr/>
            </a:pPr>
            <a:r>
              <a:rPr lang="ru-RU" altLang="ru-RU" sz="2400" b="1" dirty="0">
                <a:solidFill>
                  <a:schemeClr val="bg2">
                    <a:lumMod val="75000"/>
                  </a:schemeClr>
                </a:solidFill>
              </a:rPr>
              <a:t> Адрес:</a:t>
            </a:r>
          </a:p>
          <a:p>
            <a:pPr algn="ctr" eaLnBrk="1" fontAlgn="auto" hangingPunct="1">
              <a:buFont typeface="Wingdings 2" panose="05020102010507070707" pitchFamily="18" charset="2"/>
              <a:buNone/>
              <a:defRPr/>
            </a:pPr>
            <a:r>
              <a:rPr lang="ru-RU" altLang="ru-RU" b="1" dirty="0">
                <a:solidFill>
                  <a:srgbClr val="7030A0"/>
                </a:solidFill>
              </a:rPr>
              <a:t>     175000, Новгородская область, п. Батецкий,    </a:t>
            </a:r>
          </a:p>
          <a:p>
            <a:pPr algn="ctr" eaLnBrk="1" fontAlgn="auto" hangingPunct="1">
              <a:buFont typeface="Wingdings 2" panose="05020102010507070707" pitchFamily="18" charset="2"/>
              <a:buNone/>
              <a:defRPr/>
            </a:pPr>
            <a:r>
              <a:rPr lang="ru-RU" altLang="ru-RU" b="1" dirty="0">
                <a:solidFill>
                  <a:srgbClr val="7030A0"/>
                </a:solidFill>
              </a:rPr>
              <a:t>     ул. Советская, д.39А </a:t>
            </a:r>
          </a:p>
          <a:p>
            <a:pPr algn="ctr" eaLnBrk="1" fontAlgn="auto" hangingPunct="1">
              <a:buFont typeface="Wingdings 2" panose="05020102010507070707" pitchFamily="18" charset="2"/>
              <a:buNone/>
              <a:defRPr/>
            </a:pPr>
            <a:r>
              <a:rPr lang="ru-RU" altLang="ru-RU" b="1" dirty="0">
                <a:solidFill>
                  <a:schemeClr val="bg2">
                    <a:lumMod val="75000"/>
                  </a:schemeClr>
                </a:solidFill>
              </a:rPr>
              <a:t>  </a:t>
            </a:r>
          </a:p>
          <a:p>
            <a:pPr algn="ctr" eaLnBrk="1" fontAlgn="auto" hangingPunct="1">
              <a:buFont typeface="Wingdings 2" panose="05020102010507070707" pitchFamily="18" charset="2"/>
              <a:buNone/>
              <a:defRPr/>
            </a:pPr>
            <a:r>
              <a:rPr lang="ru-RU" altLang="ru-RU" b="1" dirty="0">
                <a:solidFill>
                  <a:schemeClr val="bg2">
                    <a:lumMod val="75000"/>
                  </a:schemeClr>
                </a:solidFill>
              </a:rPr>
              <a:t>Телефон:</a:t>
            </a:r>
          </a:p>
          <a:p>
            <a:pPr algn="ctr" eaLnBrk="1" fontAlgn="auto" hangingPunct="1">
              <a:buFont typeface="Wingdings 2" panose="05020102010507070707" pitchFamily="18" charset="2"/>
              <a:buNone/>
              <a:defRPr/>
            </a:pPr>
            <a:r>
              <a:rPr lang="ru-RU" altLang="ru-RU" dirty="0">
                <a:solidFill>
                  <a:srgbClr val="7030A0"/>
                </a:solidFill>
              </a:rPr>
              <a:t> </a:t>
            </a:r>
            <a:r>
              <a:rPr lang="ru-RU" altLang="ru-RU" b="1" dirty="0">
                <a:solidFill>
                  <a:srgbClr val="7030A0"/>
                </a:solidFill>
              </a:rPr>
              <a:t>(816 61) 22-442</a:t>
            </a:r>
          </a:p>
          <a:p>
            <a:pPr algn="ctr" eaLnBrk="1" fontAlgn="auto" hangingPunct="1">
              <a:buFont typeface="Wingdings 2" panose="05020102010507070707" pitchFamily="18" charset="2"/>
              <a:buNone/>
              <a:defRPr/>
            </a:pPr>
            <a:r>
              <a:rPr lang="en-US" altLang="ru-RU" b="1" dirty="0">
                <a:solidFill>
                  <a:schemeClr val="bg2">
                    <a:lumMod val="75000"/>
                  </a:schemeClr>
                </a:solidFill>
              </a:rPr>
              <a:t>E-mail</a:t>
            </a:r>
            <a:r>
              <a:rPr lang="ru-RU" altLang="ru-RU" b="1" dirty="0">
                <a:solidFill>
                  <a:schemeClr val="bg2">
                    <a:lumMod val="75000"/>
                  </a:schemeClr>
                </a:solidFill>
              </a:rPr>
              <a:t>:</a:t>
            </a:r>
          </a:p>
          <a:p>
            <a:pPr algn="ctr" eaLnBrk="1" fontAlgn="auto" hangingPunct="1">
              <a:buFont typeface="Wingdings 2" panose="05020102010507070707" pitchFamily="18" charset="2"/>
              <a:buNone/>
              <a:defRPr/>
            </a:pPr>
            <a:r>
              <a:rPr lang="en-US" altLang="ru-RU" b="1">
                <a:solidFill>
                  <a:srgbClr val="7030A0"/>
                </a:solidFill>
              </a:rPr>
              <a:t>komfinbat@yandex.ru</a:t>
            </a:r>
            <a:endParaRPr lang="ru-RU" altLang="ru-RU" b="1"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F4FE"/>
            </a:gs>
            <a:gs pos="74001">
              <a:srgbClr val="509CF6"/>
            </a:gs>
            <a:gs pos="83000">
              <a:srgbClr val="509CF6"/>
            </a:gs>
            <a:gs pos="100000">
              <a:srgbClr val="8BBDF9"/>
            </a:gs>
          </a:gsLst>
          <a:lin ang="5400000" scaled="1"/>
        </a:gradFill>
        <a:effectLst/>
      </p:bgPr>
    </p:bg>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A45AD327-D552-8EA6-CFA4-4556577106A2}"/>
              </a:ext>
            </a:extLst>
          </p:cNvPr>
          <p:cNvSpPr>
            <a:spLocks noGrp="1"/>
          </p:cNvSpPr>
          <p:nvPr>
            <p:ph type="title"/>
          </p:nvPr>
        </p:nvSpPr>
        <p:spPr>
          <a:xfrm>
            <a:off x="849313" y="477838"/>
            <a:ext cx="8886825" cy="857250"/>
          </a:xfrm>
        </p:spPr>
        <p:txBody>
          <a:bodyPr>
            <a:normAutofit fontScale="90000"/>
          </a:bodyPr>
          <a:lstStyle/>
          <a:p>
            <a:pPr algn="ctr" eaLnBrk="1" fontAlgn="auto" hangingPunct="1">
              <a:spcAft>
                <a:spcPts val="0"/>
              </a:spcAft>
              <a:defRPr/>
            </a:pPr>
            <a:r>
              <a:rPr lang="ru-RU" dirty="0">
                <a:solidFill>
                  <a:srgbClr val="7030A0"/>
                </a:solidFill>
                <a:latin typeface="Arial Black" pitchFamily="34" charset="0"/>
              </a:rPr>
              <a:t>Административно – территориальное деление</a:t>
            </a:r>
          </a:p>
        </p:txBody>
      </p:sp>
      <p:sp>
        <p:nvSpPr>
          <p:cNvPr id="9219" name="AutoShape 2" descr="http://www.gproxx.com/https:/upload.wikimedia.org/wikipedia/commons/5/50/Coat-of-Arms-of-Batetsky-district.png">
            <a:extLst>
              <a:ext uri="{FF2B5EF4-FFF2-40B4-BE49-F238E27FC236}">
                <a16:creationId xmlns:a16="http://schemas.microsoft.com/office/drawing/2014/main" id="{CB5AB2DA-5C2E-9A2E-9518-5B205F7BEBD9}"/>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cs typeface="Arial" panose="020B0604020202020204" pitchFamily="34" charset="0"/>
            </a:endParaRPr>
          </a:p>
        </p:txBody>
      </p:sp>
      <p:sp>
        <p:nvSpPr>
          <p:cNvPr id="9220" name="AutoShape 4" descr="http://www.gproxx.com/https:/upload.wikimedia.org/wikipedia/commons/5/50/Coat-of-Arms-of-Batetsky-district.png">
            <a:extLst>
              <a:ext uri="{FF2B5EF4-FFF2-40B4-BE49-F238E27FC236}">
                <a16:creationId xmlns:a16="http://schemas.microsoft.com/office/drawing/2014/main" id="{F35D457A-F448-BB79-C97A-00F96CC5D84A}"/>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ru-RU" altLang="ru-RU">
              <a:latin typeface="Arial" panose="020B0604020202020204" pitchFamily="34" charset="0"/>
              <a:cs typeface="Arial" panose="020B0604020202020204" pitchFamily="34" charset="0"/>
            </a:endParaRPr>
          </a:p>
        </p:txBody>
      </p:sp>
      <p:sp>
        <p:nvSpPr>
          <p:cNvPr id="12293" name="Прямоугольник 7">
            <a:extLst>
              <a:ext uri="{FF2B5EF4-FFF2-40B4-BE49-F238E27FC236}">
                <a16:creationId xmlns:a16="http://schemas.microsoft.com/office/drawing/2014/main" id="{EE36A909-1F87-CA36-2655-74D5B6848B2E}"/>
              </a:ext>
            </a:extLst>
          </p:cNvPr>
          <p:cNvSpPr>
            <a:spLocks noChangeArrowheads="1"/>
          </p:cNvSpPr>
          <p:nvPr/>
        </p:nvSpPr>
        <p:spPr bwMode="auto">
          <a:xfrm>
            <a:off x="273050" y="1643063"/>
            <a:ext cx="9323388" cy="2554287"/>
          </a:xfrm>
          <a:prstGeom prst="rect">
            <a:avLst/>
          </a:prstGeom>
          <a:solidFill>
            <a:schemeClr val="bg2">
              <a:lumMod val="20000"/>
              <a:lumOff val="80000"/>
            </a:schemeClr>
          </a:solidFill>
          <a:ln w="9525">
            <a:no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ru-RU" altLang="ru-RU" sz="2000" dirty="0">
                <a:solidFill>
                  <a:srgbClr val="0070C0"/>
                </a:solidFill>
              </a:rPr>
              <a:t>     Батецкое сельское  расположено в Батецком районе на северо-западе Новгородской области. Район граничит на востоке — с </a:t>
            </a:r>
            <a:r>
              <a:rPr lang="ru-RU" altLang="ru-RU" sz="2000" dirty="0">
                <a:solidFill>
                  <a:srgbClr val="7030A0"/>
                </a:solidFill>
                <a:hlinkClick r:id="rId2" tooltip="Новгородский район"/>
              </a:rPr>
              <a:t>Новгородским</a:t>
            </a:r>
            <a:r>
              <a:rPr lang="ru-RU" altLang="ru-RU" sz="2000" dirty="0">
                <a:solidFill>
                  <a:srgbClr val="0070C0"/>
                </a:solidFill>
              </a:rPr>
              <a:t>, на юге -</a:t>
            </a:r>
            <a:r>
              <a:rPr lang="ru-RU" altLang="ru-RU" sz="2000" dirty="0"/>
              <a:t> </a:t>
            </a:r>
            <a:r>
              <a:rPr lang="ru-RU" altLang="ru-RU" sz="2000" dirty="0">
                <a:solidFill>
                  <a:schemeClr val="accent1">
                    <a:lumMod val="60000"/>
                    <a:lumOff val="40000"/>
                  </a:schemeClr>
                </a:solidFill>
              </a:rPr>
              <a:t>с</a:t>
            </a:r>
            <a:r>
              <a:rPr lang="ru-RU" altLang="ru-RU" sz="2000" dirty="0">
                <a:solidFill>
                  <a:srgbClr val="7030A0"/>
                </a:solidFill>
              </a:rPr>
              <a:t> </a:t>
            </a:r>
            <a:r>
              <a:rPr lang="ru-RU" altLang="ru-RU" sz="2000" dirty="0">
                <a:solidFill>
                  <a:srgbClr val="7030A0"/>
                </a:solidFill>
                <a:hlinkClick r:id="rId3" tooltip="Шимский район"/>
              </a:rPr>
              <a:t>Шимским</a:t>
            </a:r>
            <a:r>
              <a:rPr lang="ru-RU" altLang="ru-RU" sz="2000" dirty="0">
                <a:solidFill>
                  <a:srgbClr val="7030A0"/>
                </a:solidFill>
              </a:rPr>
              <a:t> </a:t>
            </a:r>
            <a:r>
              <a:rPr lang="ru-RU" altLang="ru-RU" sz="2000" dirty="0">
                <a:solidFill>
                  <a:srgbClr val="0070C0"/>
                </a:solidFill>
              </a:rPr>
              <a:t>муниципальными районами Новгородской области, на северо-западе с</a:t>
            </a:r>
            <a:r>
              <a:rPr lang="ru-RU" altLang="ru-RU" sz="2000" dirty="0"/>
              <a:t> </a:t>
            </a:r>
            <a:r>
              <a:rPr lang="ru-RU" altLang="ru-RU" sz="2000" dirty="0">
                <a:solidFill>
                  <a:srgbClr val="7030A0"/>
                </a:solidFill>
                <a:hlinkClick r:id="rId4" tooltip="Лужский район"/>
              </a:rPr>
              <a:t>Лужским муниципальным районом Ленинградской области</a:t>
            </a:r>
            <a:r>
              <a:rPr lang="ru-RU" altLang="ru-RU" sz="2000" dirty="0">
                <a:solidFill>
                  <a:srgbClr val="7030A0"/>
                </a:solidFill>
              </a:rPr>
              <a:t>.</a:t>
            </a:r>
            <a:r>
              <a:rPr lang="ru-RU" altLang="ru-RU" sz="2000" dirty="0"/>
              <a:t> </a:t>
            </a:r>
          </a:p>
          <a:p>
            <a:pPr eaLnBrk="1" fontAlgn="auto" hangingPunct="1">
              <a:spcBef>
                <a:spcPts val="0"/>
              </a:spcBef>
              <a:spcAft>
                <a:spcPts val="0"/>
              </a:spcAft>
              <a:defRPr/>
            </a:pPr>
            <a:r>
              <a:rPr lang="ru-RU" altLang="ru-RU" sz="2000" dirty="0"/>
              <a:t>     </a:t>
            </a:r>
            <a:r>
              <a:rPr lang="ru-RU" altLang="ru-RU" sz="2000" dirty="0">
                <a:solidFill>
                  <a:srgbClr val="0070C0"/>
                </a:solidFill>
              </a:rPr>
              <a:t>Административным центром Батецкого сельского поселения является</a:t>
            </a:r>
            <a:r>
              <a:rPr lang="ru-RU" altLang="ru-RU" sz="2000" dirty="0"/>
              <a:t> </a:t>
            </a:r>
            <a:r>
              <a:rPr lang="ru-RU" altLang="ru-RU" sz="2000" dirty="0">
                <a:solidFill>
                  <a:srgbClr val="7030A0"/>
                </a:solidFill>
              </a:rPr>
              <a:t>поселок Батецкий</a:t>
            </a:r>
            <a:r>
              <a:rPr lang="ru-RU" altLang="ru-RU" sz="2000" dirty="0">
                <a:solidFill>
                  <a:srgbClr val="0070C0"/>
                </a:solidFill>
              </a:rPr>
              <a:t>. Количество населенных пунктов в поселении </a:t>
            </a:r>
            <a:r>
              <a:rPr lang="ru-RU" altLang="ru-RU" sz="2000" dirty="0">
                <a:solidFill>
                  <a:srgbClr val="7030A0"/>
                </a:solidFill>
              </a:rPr>
              <a:t>53.</a:t>
            </a:r>
            <a:r>
              <a:rPr lang="ru-RU" altLang="ru-RU" sz="2000" dirty="0"/>
              <a:t> </a:t>
            </a:r>
            <a:r>
              <a:rPr lang="ru-RU" altLang="ru-RU" sz="2000" dirty="0">
                <a:solidFill>
                  <a:srgbClr val="0070C0"/>
                </a:solidFill>
              </a:rPr>
              <a:t>Проживает в Батецком сельском поселении </a:t>
            </a:r>
            <a:r>
              <a:rPr lang="ru-RU" altLang="ru-RU" sz="2000" dirty="0">
                <a:solidFill>
                  <a:srgbClr val="7030A0"/>
                </a:solidFill>
              </a:rPr>
              <a:t>2802  </a:t>
            </a:r>
            <a:r>
              <a:rPr lang="ru-RU" altLang="ru-RU" sz="2000" dirty="0">
                <a:solidFill>
                  <a:srgbClr val="0070C0"/>
                </a:solidFill>
              </a:rPr>
              <a:t>человек. Занимаемая </a:t>
            </a:r>
            <a:r>
              <a:rPr lang="ru-RU" altLang="ru-RU" sz="2000" dirty="0">
                <a:solidFill>
                  <a:srgbClr val="7030A0"/>
                </a:solidFill>
              </a:rPr>
              <a:t>площадь 552,7 кв. метров</a:t>
            </a:r>
            <a:r>
              <a:rPr lang="ru-RU" altLang="ru-RU" sz="2000" dirty="0">
                <a:solidFill>
                  <a:srgbClr val="0070C0"/>
                </a:solidFill>
              </a:rPr>
              <a:t>.</a:t>
            </a:r>
          </a:p>
        </p:txBody>
      </p:sp>
      <p:pic>
        <p:nvPicPr>
          <p:cNvPr id="9222" name="Picture 43" descr="https://im0-tub-ru.yandex.net/i?id=a1dacd9496f2781849480ec90c039402&amp;n=33&amp;h=215&amp;w=323">
            <a:extLst>
              <a:ext uri="{FF2B5EF4-FFF2-40B4-BE49-F238E27FC236}">
                <a16:creationId xmlns:a16="http://schemas.microsoft.com/office/drawing/2014/main" id="{92388F5D-61CF-3BF9-9DC5-32D5621F2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4437063"/>
            <a:ext cx="305911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8" descr="&amp;Pcy;&amp;shcy;&amp;iecy;&amp;ncy;&amp;icy;&amp;tscy;&amp;acy;, &amp;Pcy;&amp;shcy;&amp;iecy;&amp;ncy;&amp;icy;&amp;chcy;&amp;ncy;&amp;ocy;&amp;iecy; &amp;Pcy;&amp;ocy;&amp;lcy;&amp;iecy;, &amp;Zcy;&amp;lcy;&amp;acy;&amp;kcy;&amp;icy;, &amp;Scy;&amp;iecy;&amp;lcy;&amp;softcy;&amp;scy;&amp;kcy;&amp;ocy;&amp;iecy; &amp;KHcy;&amp;ocy;&amp;zcy;&amp;yacy;&amp;jcy;&amp;scy;&amp;tcy;&amp;vcy;&amp;ocy;">
            <a:extLst>
              <a:ext uri="{FF2B5EF4-FFF2-40B4-BE49-F238E27FC236}">
                <a16:creationId xmlns:a16="http://schemas.microsoft.com/office/drawing/2014/main" id="{E5DE7734-405E-23DB-C529-9DB02684B1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163" y="4437063"/>
            <a:ext cx="305911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Рисунок 2">
            <a:extLst>
              <a:ext uri="{FF2B5EF4-FFF2-40B4-BE49-F238E27FC236}">
                <a16:creationId xmlns:a16="http://schemas.microsoft.com/office/drawing/2014/main" id="{4FAE357E-5C94-1BAD-BD60-77B769C92A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275" y="4437063"/>
            <a:ext cx="3205163" cy="225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F4FE"/>
            </a:gs>
            <a:gs pos="74001">
              <a:srgbClr val="509CF6"/>
            </a:gs>
            <a:gs pos="83000">
              <a:srgbClr val="509CF6"/>
            </a:gs>
            <a:gs pos="100000">
              <a:srgbClr val="8BBDF9"/>
            </a:gs>
          </a:gsLst>
          <a:lin ang="5400000" scaled="1"/>
        </a:gra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2DE0A37-23D5-610F-6A5B-1243C603E858}"/>
              </a:ext>
            </a:extLst>
          </p:cNvPr>
          <p:cNvSpPr>
            <a:spLocks noGrp="1"/>
          </p:cNvSpPr>
          <p:nvPr>
            <p:ph sz="half" idx="1"/>
          </p:nvPr>
        </p:nvSpPr>
        <p:spPr>
          <a:xfrm>
            <a:off x="874713" y="2066925"/>
            <a:ext cx="2959100" cy="1885950"/>
          </a:xfrm>
          <a:solidFill>
            <a:schemeClr val="bg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ormAutofit fontScale="47500" lnSpcReduction="20000"/>
          </a:bodyPr>
          <a:lstStyle/>
          <a:p>
            <a:pPr marL="0" indent="0" algn="ctr" eaLnBrk="1" fontAlgn="auto" hangingPunct="1">
              <a:spcAft>
                <a:spcPts val="0"/>
              </a:spcAft>
              <a:buClr>
                <a:schemeClr val="accent3"/>
              </a:buClr>
              <a:buFont typeface="Wingdings 3" panose="05040102010807070707" pitchFamily="18" charset="2"/>
              <a:buNone/>
              <a:defRPr/>
            </a:pPr>
            <a:r>
              <a:rPr lang="ru-RU" sz="2900" b="1" u="sng" dirty="0">
                <a:solidFill>
                  <a:srgbClr val="7030A0"/>
                </a:solidFill>
              </a:rPr>
              <a:t>ДОХОДЫ</a:t>
            </a:r>
            <a:endParaRPr lang="ru-RU" sz="2900" b="1" dirty="0">
              <a:solidFill>
                <a:srgbClr val="7030A0"/>
              </a:solidFill>
            </a:endParaRPr>
          </a:p>
          <a:p>
            <a:pPr marL="0" indent="0" algn="ctr" eaLnBrk="1" fontAlgn="auto" hangingPunct="1">
              <a:spcAft>
                <a:spcPts val="0"/>
              </a:spcAft>
              <a:buClr>
                <a:schemeClr val="accent3"/>
              </a:buClr>
              <a:buFont typeface="Wingdings 3" panose="05040102010807070707" pitchFamily="18" charset="2"/>
              <a:buNone/>
              <a:defRPr/>
            </a:pPr>
            <a:r>
              <a:rPr lang="ru-RU" sz="2900" dirty="0">
                <a:solidFill>
                  <a:srgbClr val="7030A0"/>
                </a:solidFill>
              </a:rPr>
              <a:t>это поступающие в бюджет денежные средства (налоги юридических и физических лиц, административные платежи и сборы, безвозмездные поступления)</a:t>
            </a:r>
          </a:p>
          <a:p>
            <a:pPr marL="0" indent="0" eaLnBrk="1" fontAlgn="auto" hangingPunct="1">
              <a:spcAft>
                <a:spcPts val="0"/>
              </a:spcAft>
              <a:buClr>
                <a:schemeClr val="accent3"/>
              </a:buClr>
              <a:buFont typeface="Wingdings 3" panose="05040102010807070707" pitchFamily="18" charset="2"/>
              <a:buNone/>
              <a:defRPr/>
            </a:pPr>
            <a:endParaRPr lang="ru-RU" b="1" dirty="0"/>
          </a:p>
        </p:txBody>
      </p:sp>
      <p:sp>
        <p:nvSpPr>
          <p:cNvPr id="13" name="Содержимое 12">
            <a:extLst>
              <a:ext uri="{FF2B5EF4-FFF2-40B4-BE49-F238E27FC236}">
                <a16:creationId xmlns:a16="http://schemas.microsoft.com/office/drawing/2014/main" id="{3329CDBB-0BEC-36BB-1A0B-F73F3723B542}"/>
              </a:ext>
            </a:extLst>
          </p:cNvPr>
          <p:cNvSpPr>
            <a:spLocks noGrp="1"/>
          </p:cNvSpPr>
          <p:nvPr>
            <p:ph sz="half" idx="2"/>
          </p:nvPr>
        </p:nvSpPr>
        <p:spPr>
          <a:xfrm>
            <a:off x="6451600" y="2066925"/>
            <a:ext cx="3001963" cy="1885950"/>
          </a:xfrm>
          <a:solidFill>
            <a:schemeClr val="bg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ormAutofit fontScale="47500" lnSpcReduction="20000"/>
          </a:bodyPr>
          <a:lstStyle/>
          <a:p>
            <a:pPr marL="0" indent="0" algn="ctr" eaLnBrk="1" fontAlgn="auto" hangingPunct="1">
              <a:spcAft>
                <a:spcPts val="0"/>
              </a:spcAft>
              <a:buClr>
                <a:schemeClr val="accent3"/>
              </a:buClr>
              <a:buFont typeface="Wingdings 3" panose="05040102010807070707" pitchFamily="18" charset="2"/>
              <a:buNone/>
              <a:defRPr/>
            </a:pPr>
            <a:r>
              <a:rPr lang="ru-RU" sz="2900" b="1" u="sng" dirty="0">
                <a:solidFill>
                  <a:srgbClr val="7030A0"/>
                </a:solidFill>
              </a:rPr>
              <a:t>РАСХОДЫ</a:t>
            </a:r>
            <a:endParaRPr lang="ru-RU" sz="2900" dirty="0">
              <a:solidFill>
                <a:srgbClr val="7030A0"/>
              </a:solidFill>
            </a:endParaRPr>
          </a:p>
          <a:p>
            <a:pPr marL="0" indent="0" algn="ctr" eaLnBrk="1" fontAlgn="auto" hangingPunct="1">
              <a:spcAft>
                <a:spcPts val="0"/>
              </a:spcAft>
              <a:buClr>
                <a:schemeClr val="accent3"/>
              </a:buClr>
              <a:buFont typeface="Wingdings 3" panose="05040102010807070707" pitchFamily="18" charset="2"/>
              <a:buNone/>
              <a:defRPr/>
            </a:pPr>
            <a:r>
              <a:rPr lang="ru-RU" sz="2900" dirty="0">
                <a:solidFill>
                  <a:srgbClr val="7030A0"/>
                </a:solidFill>
              </a:rPr>
              <a:t>это выплачиваемые из бюджета денежные средства (социальные выплаты населению, содержание муниципальных учреждений (образование, ЖКХ, культура и другие), капитальное строительство и другие</a:t>
            </a:r>
          </a:p>
          <a:p>
            <a:pPr marL="274320" indent="-274320" eaLnBrk="1" fontAlgn="auto" hangingPunct="1">
              <a:spcAft>
                <a:spcPts val="0"/>
              </a:spcAft>
              <a:buClr>
                <a:schemeClr val="accent3"/>
              </a:buClr>
              <a:buFont typeface="Wingdings 2"/>
              <a:buChar char=""/>
              <a:defRPr/>
            </a:pPr>
            <a:endParaRPr lang="ru-RU" dirty="0"/>
          </a:p>
        </p:txBody>
      </p:sp>
      <p:sp>
        <p:nvSpPr>
          <p:cNvPr id="2" name="Заголовок 1">
            <a:extLst>
              <a:ext uri="{FF2B5EF4-FFF2-40B4-BE49-F238E27FC236}">
                <a16:creationId xmlns:a16="http://schemas.microsoft.com/office/drawing/2014/main" id="{DF8AC779-DDEE-B9D9-865B-EEF624DEE7BB}"/>
              </a:ext>
            </a:extLst>
          </p:cNvPr>
          <p:cNvSpPr>
            <a:spLocks noGrp="1"/>
          </p:cNvSpPr>
          <p:nvPr>
            <p:ph type="title"/>
          </p:nvPr>
        </p:nvSpPr>
        <p:spPr>
          <a:xfrm>
            <a:off x="1309688" y="0"/>
            <a:ext cx="8101012" cy="785813"/>
          </a:xfrm>
        </p:spPr>
        <p:txBody>
          <a:bodyPr/>
          <a:lstStyle/>
          <a:p>
            <a:pPr algn="ctr" eaLnBrk="1" fontAlgn="auto" hangingPunct="1">
              <a:spcAft>
                <a:spcPts val="0"/>
              </a:spcAft>
              <a:defRPr/>
            </a:pPr>
            <a:r>
              <a:rPr lang="ru-RU" b="1" dirty="0">
                <a:solidFill>
                  <a:srgbClr val="7030A0"/>
                </a:solidFill>
                <a:latin typeface="Arial" panose="020B0604020202020204" pitchFamily="34" charset="0"/>
                <a:cs typeface="Arial" panose="020B0604020202020204" pitchFamily="34" charset="0"/>
              </a:rPr>
              <a:t>Что такое бюджет ?</a:t>
            </a:r>
          </a:p>
        </p:txBody>
      </p:sp>
      <p:sp>
        <p:nvSpPr>
          <p:cNvPr id="16" name="TextBox 15">
            <a:extLst>
              <a:ext uri="{FF2B5EF4-FFF2-40B4-BE49-F238E27FC236}">
                <a16:creationId xmlns:a16="http://schemas.microsoft.com/office/drawing/2014/main" id="{D64ECA38-D47F-ECA0-9BBA-C2F40F433C0A}"/>
              </a:ext>
            </a:extLst>
          </p:cNvPr>
          <p:cNvSpPr txBox="1"/>
          <p:nvPr/>
        </p:nvSpPr>
        <p:spPr>
          <a:xfrm>
            <a:off x="874713" y="1011238"/>
            <a:ext cx="8535987" cy="1016000"/>
          </a:xfrm>
          <a:prstGeom prst="rect">
            <a:avLst/>
          </a:prstGeom>
          <a:noFill/>
          <a:ln/>
        </p:spPr>
        <p:style>
          <a:lnRef idx="1">
            <a:schemeClr val="accent4"/>
          </a:lnRef>
          <a:fillRef idx="2">
            <a:schemeClr val="accent4"/>
          </a:fillRef>
          <a:effectRef idx="1">
            <a:schemeClr val="accent4"/>
          </a:effectRef>
          <a:fontRef idx="minor">
            <a:schemeClr val="dk1"/>
          </a:fontRef>
        </p:style>
        <p:txBody>
          <a:bodyPr>
            <a:spAutoFit/>
          </a:bodyPr>
          <a:lstStyle/>
          <a:p>
            <a:pPr algn="ctr" eaLnBrk="1" fontAlgn="auto" hangingPunct="1">
              <a:spcBef>
                <a:spcPts val="0"/>
              </a:spcBef>
              <a:spcAft>
                <a:spcPts val="0"/>
              </a:spcAft>
              <a:defRPr/>
            </a:pPr>
            <a:r>
              <a:rPr lang="ru-RU" sz="2000" b="1" u="sng" dirty="0">
                <a:solidFill>
                  <a:srgbClr val="7030A0"/>
                </a:solidFill>
              </a:rPr>
              <a:t>БЮДЖЕТ</a:t>
            </a:r>
            <a:r>
              <a:rPr lang="ru-RU" sz="2000" dirty="0">
                <a:solidFill>
                  <a:srgbClr val="7030A0"/>
                </a:solidFill>
              </a:rPr>
              <a:t> –форма образования и расходования  денежных средств, предназначенных для финансового обеспечения задач и функций местного самоуправле</a:t>
            </a:r>
            <a:r>
              <a:rPr lang="ru-RU" sz="2000" dirty="0"/>
              <a:t>ния</a:t>
            </a:r>
          </a:p>
        </p:txBody>
      </p:sp>
      <p:sp>
        <p:nvSpPr>
          <p:cNvPr id="23" name="TextBox 22">
            <a:extLst>
              <a:ext uri="{FF2B5EF4-FFF2-40B4-BE49-F238E27FC236}">
                <a16:creationId xmlns:a16="http://schemas.microsoft.com/office/drawing/2014/main" id="{48797D03-5F2B-46DC-BA16-46DA0C9CBC51}"/>
              </a:ext>
            </a:extLst>
          </p:cNvPr>
          <p:cNvSpPr txBox="1"/>
          <p:nvPr/>
        </p:nvSpPr>
        <p:spPr>
          <a:xfrm>
            <a:off x="912813" y="4148138"/>
            <a:ext cx="2882900" cy="1077912"/>
          </a:xfrm>
          <a:prstGeom prst="rect">
            <a:avLst/>
          </a:prstGeom>
          <a:solidFill>
            <a:schemeClr val="bg2">
              <a:lumMod val="20000"/>
              <a:lumOff val="8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ru-RU" sz="1600" dirty="0">
                <a:solidFill>
                  <a:srgbClr val="7030A0"/>
                </a:solidFill>
              </a:rPr>
              <a:t>превышение доходов над расходами образует положительный остаток бюджета </a:t>
            </a:r>
            <a:r>
              <a:rPr lang="ru-RU" sz="1600" b="1" u="sng" dirty="0">
                <a:solidFill>
                  <a:srgbClr val="7030A0"/>
                </a:solidFill>
              </a:rPr>
              <a:t>ПРОФИЦИТ</a:t>
            </a:r>
          </a:p>
        </p:txBody>
      </p:sp>
      <p:sp>
        <p:nvSpPr>
          <p:cNvPr id="24" name="TextBox 23">
            <a:extLst>
              <a:ext uri="{FF2B5EF4-FFF2-40B4-BE49-F238E27FC236}">
                <a16:creationId xmlns:a16="http://schemas.microsoft.com/office/drawing/2014/main" id="{E9E7BF10-E682-87B5-19B8-E4D5DBDC1CAA}"/>
              </a:ext>
            </a:extLst>
          </p:cNvPr>
          <p:cNvSpPr txBox="1"/>
          <p:nvPr/>
        </p:nvSpPr>
        <p:spPr>
          <a:xfrm>
            <a:off x="6451600" y="4148138"/>
            <a:ext cx="2959100" cy="1077912"/>
          </a:xfrm>
          <a:prstGeom prst="rect">
            <a:avLst/>
          </a:prstGeom>
          <a:solidFill>
            <a:schemeClr val="bg2">
              <a:lumMod val="20000"/>
              <a:lumOff val="8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ru-RU" sz="1600" dirty="0">
                <a:solidFill>
                  <a:srgbClr val="7030A0"/>
                </a:solidFill>
              </a:rPr>
              <a:t>если расходная часть превышает доходную, то бюджет формируется с </a:t>
            </a:r>
            <a:r>
              <a:rPr lang="ru-RU" sz="1600" b="1" u="sng" dirty="0">
                <a:solidFill>
                  <a:srgbClr val="7030A0"/>
                </a:solidFill>
              </a:rPr>
              <a:t>ДЕФИЦИТОМ</a:t>
            </a:r>
          </a:p>
        </p:txBody>
      </p:sp>
      <p:sp>
        <p:nvSpPr>
          <p:cNvPr id="25" name="TextBox 24">
            <a:extLst>
              <a:ext uri="{FF2B5EF4-FFF2-40B4-BE49-F238E27FC236}">
                <a16:creationId xmlns:a16="http://schemas.microsoft.com/office/drawing/2014/main" id="{1F534FFE-45EE-41F2-26CA-35440DB85348}"/>
              </a:ext>
            </a:extLst>
          </p:cNvPr>
          <p:cNvSpPr txBox="1"/>
          <p:nvPr/>
        </p:nvSpPr>
        <p:spPr>
          <a:xfrm>
            <a:off x="952500" y="5534025"/>
            <a:ext cx="8458200" cy="830263"/>
          </a:xfrm>
          <a:prstGeom prst="rect">
            <a:avLst/>
          </a:prstGeom>
          <a:noFill/>
        </p:spPr>
        <p:style>
          <a:lnRef idx="1">
            <a:schemeClr val="accent1"/>
          </a:lnRef>
          <a:fillRef idx="2">
            <a:schemeClr val="accent1"/>
          </a:fillRef>
          <a:effectRef idx="1">
            <a:schemeClr val="accent1"/>
          </a:effectRef>
          <a:fontRef idx="minor">
            <a:schemeClr val="dk1"/>
          </a:fontRef>
        </p:style>
        <p:txBody>
          <a:bodyPr>
            <a:spAutoFit/>
          </a:bodyPr>
          <a:lstStyle/>
          <a:p>
            <a:pPr algn="ctr" eaLnBrk="1" fontAlgn="auto" hangingPunct="1">
              <a:spcBef>
                <a:spcPts val="0"/>
              </a:spcBef>
              <a:spcAft>
                <a:spcPts val="0"/>
              </a:spcAft>
              <a:defRPr/>
            </a:pPr>
            <a:r>
              <a:rPr lang="ru-RU" sz="1600" dirty="0"/>
              <a:t>Сбалансированность бюджета по доходам и расходам – основополагающее требование, предъявляемое  к органам, составляющим и утверждающим бюджет </a:t>
            </a:r>
          </a:p>
        </p:txBody>
      </p:sp>
      <p:pic>
        <p:nvPicPr>
          <p:cNvPr id="10249" name="Picture 14" descr="http://www.kz.all.biz/img/kz/service_catalog/small/72850.png">
            <a:extLst>
              <a:ext uri="{FF2B5EF4-FFF2-40B4-BE49-F238E27FC236}">
                <a16:creationId xmlns:a16="http://schemas.microsoft.com/office/drawing/2014/main" id="{B19F5F6D-D656-B68E-9264-2AF315EB7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2695575"/>
            <a:ext cx="20002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F4FE"/>
            </a:gs>
            <a:gs pos="74001">
              <a:srgbClr val="509CF6"/>
            </a:gs>
            <a:gs pos="83000">
              <a:srgbClr val="509CF6"/>
            </a:gs>
            <a:gs pos="100000">
              <a:srgbClr val="8BBDF9"/>
            </a:gs>
          </a:gsLst>
          <a:lin ang="5400000" scaled="1"/>
        </a:gradFill>
        <a:effectLst/>
      </p:bgPr>
    </p:bg>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AA874B92-5D2A-AE3B-61E1-41C7BA5CA4C4}"/>
              </a:ext>
            </a:extLst>
          </p:cNvPr>
          <p:cNvSpPr>
            <a:spLocks noGrp="1"/>
          </p:cNvSpPr>
          <p:nvPr>
            <p:ph type="title"/>
          </p:nvPr>
        </p:nvSpPr>
        <p:spPr>
          <a:xfrm>
            <a:off x="704850" y="215900"/>
            <a:ext cx="8704263" cy="642938"/>
          </a:xfrm>
        </p:spPr>
        <p:txBody>
          <a:bodyPr/>
          <a:lstStyle/>
          <a:p>
            <a:pPr algn="ctr" eaLnBrk="1" fontAlgn="auto" hangingPunct="1">
              <a:spcAft>
                <a:spcPts val="0"/>
              </a:spcAft>
              <a:defRPr/>
            </a:pPr>
            <a:r>
              <a:rPr lang="ru-RU" dirty="0">
                <a:solidFill>
                  <a:srgbClr val="7030A0"/>
                </a:solidFill>
                <a:latin typeface="Arial" panose="020B0604020202020204" pitchFamily="34" charset="0"/>
                <a:cs typeface="Arial" panose="020B0604020202020204" pitchFamily="34" charset="0"/>
              </a:rPr>
              <a:t>Доходы бюджета</a:t>
            </a:r>
          </a:p>
        </p:txBody>
      </p:sp>
      <p:sp>
        <p:nvSpPr>
          <p:cNvPr id="11267" name="Содержимое 2">
            <a:extLst>
              <a:ext uri="{FF2B5EF4-FFF2-40B4-BE49-F238E27FC236}">
                <a16:creationId xmlns:a16="http://schemas.microsoft.com/office/drawing/2014/main" id="{44ABAA64-669E-43E1-9DD7-E1BA7E61C0BE}"/>
              </a:ext>
            </a:extLst>
          </p:cNvPr>
          <p:cNvSpPr>
            <a:spLocks noGrp="1" noChangeArrowheads="1"/>
          </p:cNvSpPr>
          <p:nvPr>
            <p:ph idx="1"/>
          </p:nvPr>
        </p:nvSpPr>
        <p:spPr>
          <a:xfrm>
            <a:off x="704850" y="1011238"/>
            <a:ext cx="9034463" cy="928687"/>
          </a:xfrm>
        </p:spPr>
        <p:txBody>
          <a:bodyPr/>
          <a:lstStyle/>
          <a:p>
            <a:pPr marL="620713" lvl="1" algn="ctr" eaLnBrk="1" hangingPunct="1">
              <a:spcBef>
                <a:spcPts val="325"/>
              </a:spcBef>
              <a:spcAft>
                <a:spcPct val="0"/>
              </a:spcAft>
              <a:buFont typeface="Verdana" panose="020B0604030504040204" pitchFamily="34" charset="0"/>
              <a:buChar char="◦"/>
            </a:pPr>
            <a:r>
              <a:rPr lang="ru-RU" altLang="ru-RU" b="1">
                <a:solidFill>
                  <a:srgbClr val="7030A0"/>
                </a:solidFill>
              </a:rPr>
              <a:t>Доходы бюджета </a:t>
            </a:r>
            <a:r>
              <a:rPr lang="ru-RU" altLang="ru-RU">
                <a:solidFill>
                  <a:srgbClr val="7030A0"/>
                </a:solidFill>
              </a:rPr>
              <a:t>– это безвозмездные и безвозвратные поступления денежных средств в бюджет</a:t>
            </a:r>
          </a:p>
        </p:txBody>
      </p:sp>
      <p:sp>
        <p:nvSpPr>
          <p:cNvPr id="5" name="Прямоугольник 4">
            <a:extLst>
              <a:ext uri="{FF2B5EF4-FFF2-40B4-BE49-F238E27FC236}">
                <a16:creationId xmlns:a16="http://schemas.microsoft.com/office/drawing/2014/main" id="{F05811C0-388D-902A-4B2F-F5AC0C35FD5F}"/>
              </a:ext>
            </a:extLst>
          </p:cNvPr>
          <p:cNvSpPr/>
          <p:nvPr/>
        </p:nvSpPr>
        <p:spPr>
          <a:xfrm>
            <a:off x="704850" y="2143125"/>
            <a:ext cx="8701088" cy="584200"/>
          </a:xfrm>
          <a:prstGeom prst="rect">
            <a:avLst/>
          </a:prstGeom>
          <a:solidFill>
            <a:srgbClr val="0070C0"/>
          </a:solidFill>
        </p:spPr>
        <p:txBody>
          <a:bodyPr>
            <a:spAutoFit/>
          </a:bodyPr>
          <a:lstStyle/>
          <a:p>
            <a:pPr algn="ctr" eaLnBrk="1" fontAlgn="auto" hangingPunct="1">
              <a:spcBef>
                <a:spcPts val="0"/>
              </a:spcBef>
              <a:spcAft>
                <a:spcPts val="0"/>
              </a:spcAft>
              <a:defRPr/>
            </a:pPr>
            <a:r>
              <a:rPr lang="ru-RU" sz="3200" b="1" dirty="0">
                <a:solidFill>
                  <a:schemeClr val="accent4">
                    <a:lumMod val="60000"/>
                    <a:lumOff val="40000"/>
                  </a:schemeClr>
                </a:solidFill>
                <a:latin typeface="Arial" charset="0"/>
                <a:cs typeface="Arial" charset="0"/>
              </a:rPr>
              <a:t>Доходы бюджета</a:t>
            </a:r>
          </a:p>
        </p:txBody>
      </p:sp>
      <p:sp>
        <p:nvSpPr>
          <p:cNvPr id="8" name="Прямоугольник 7">
            <a:extLst>
              <a:ext uri="{FF2B5EF4-FFF2-40B4-BE49-F238E27FC236}">
                <a16:creationId xmlns:a16="http://schemas.microsoft.com/office/drawing/2014/main" id="{E96A79F7-B8A7-048F-742A-9741538FEDC4}"/>
              </a:ext>
            </a:extLst>
          </p:cNvPr>
          <p:cNvSpPr/>
          <p:nvPr/>
        </p:nvSpPr>
        <p:spPr>
          <a:xfrm>
            <a:off x="523875" y="3714750"/>
            <a:ext cx="2571750" cy="2800350"/>
          </a:xfrm>
          <a:prstGeom prst="rect">
            <a:avLst/>
          </a:prstGeom>
          <a:noFill/>
        </p:spPr>
        <p:style>
          <a:lnRef idx="1">
            <a:schemeClr val="accent5"/>
          </a:lnRef>
          <a:fillRef idx="2">
            <a:schemeClr val="accent5"/>
          </a:fillRef>
          <a:effectRef idx="1">
            <a:schemeClr val="accent5"/>
          </a:effectRef>
          <a:fontRef idx="minor">
            <a:schemeClr val="dk1"/>
          </a:fontRef>
        </p:style>
        <p:txBody>
          <a:bodyPr>
            <a:spAutoFit/>
          </a:bodyPr>
          <a:lstStyle/>
          <a:p>
            <a:pPr algn="just" eaLnBrk="1" fontAlgn="auto" hangingPunct="1">
              <a:spcBef>
                <a:spcPts val="0"/>
              </a:spcBef>
              <a:spcAft>
                <a:spcPts val="0"/>
              </a:spcAft>
              <a:defRPr/>
            </a:pPr>
            <a:r>
              <a:rPr lang="ru-RU" sz="1600" b="1" dirty="0"/>
              <a:t>Поступления от уплаты    налогов     установленных Налоговым кодексом Российской Федерации,</a:t>
            </a:r>
          </a:p>
          <a:p>
            <a:pPr algn="just" eaLnBrk="1" fontAlgn="auto" hangingPunct="1">
              <a:spcBef>
                <a:spcPts val="0"/>
              </a:spcBef>
              <a:spcAft>
                <a:spcPts val="0"/>
              </a:spcAft>
              <a:defRPr/>
            </a:pPr>
            <a:r>
              <a:rPr lang="ru-RU" sz="1600" dirty="0"/>
              <a:t>          например:</a:t>
            </a:r>
          </a:p>
          <a:p>
            <a:pPr algn="just" eaLnBrk="1" fontAlgn="auto" hangingPunct="1">
              <a:spcBef>
                <a:spcPts val="0"/>
              </a:spcBef>
              <a:spcAft>
                <a:spcPts val="0"/>
              </a:spcAft>
              <a:defRPr/>
            </a:pPr>
            <a:r>
              <a:rPr lang="ru-RU" sz="1600" dirty="0"/>
              <a:t>-налог на доходы           физических лиц;</a:t>
            </a:r>
          </a:p>
          <a:p>
            <a:pPr algn="just" eaLnBrk="1" fontAlgn="auto" hangingPunct="1">
              <a:spcBef>
                <a:spcPts val="0"/>
              </a:spcBef>
              <a:spcAft>
                <a:spcPts val="0"/>
              </a:spcAft>
              <a:buFontTx/>
              <a:buChar char="-"/>
              <a:defRPr/>
            </a:pPr>
            <a:r>
              <a:rPr lang="ru-RU" sz="1600" dirty="0"/>
              <a:t> акцизы;</a:t>
            </a:r>
          </a:p>
          <a:p>
            <a:pPr algn="just" eaLnBrk="1" fontAlgn="auto" hangingPunct="1">
              <a:spcBef>
                <a:spcPts val="0"/>
              </a:spcBef>
              <a:spcAft>
                <a:spcPts val="0"/>
              </a:spcAft>
              <a:buFontTx/>
              <a:buChar char="-"/>
              <a:defRPr/>
            </a:pPr>
            <a:r>
              <a:rPr lang="ru-RU" sz="1600" b="1" dirty="0"/>
              <a:t> </a:t>
            </a:r>
            <a:r>
              <a:rPr lang="ru-RU" sz="1600" dirty="0"/>
              <a:t>земельный налог.</a:t>
            </a:r>
          </a:p>
        </p:txBody>
      </p:sp>
      <p:sp>
        <p:nvSpPr>
          <p:cNvPr id="9" name="Прямоугольник 8">
            <a:extLst>
              <a:ext uri="{FF2B5EF4-FFF2-40B4-BE49-F238E27FC236}">
                <a16:creationId xmlns:a16="http://schemas.microsoft.com/office/drawing/2014/main" id="{EC011E47-767F-3092-3236-5A4F0FB1C101}"/>
              </a:ext>
            </a:extLst>
          </p:cNvPr>
          <p:cNvSpPr/>
          <p:nvPr/>
        </p:nvSpPr>
        <p:spPr>
          <a:xfrm>
            <a:off x="3381375" y="3643313"/>
            <a:ext cx="3000375" cy="3046988"/>
          </a:xfrm>
          <a:prstGeom prst="rect">
            <a:avLst/>
          </a:prstGeom>
          <a:noFill/>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ru-RU" sz="1600" b="1" dirty="0"/>
              <a:t>Поступления от уплаты других  пошлин и сборов, установленных законодательством, а также штрафов за нарушение законодательства,</a:t>
            </a:r>
          </a:p>
          <a:p>
            <a:pPr algn="just" eaLnBrk="1" fontAlgn="auto" hangingPunct="1">
              <a:spcBef>
                <a:spcPts val="0"/>
              </a:spcBef>
              <a:spcAft>
                <a:spcPts val="0"/>
              </a:spcAft>
              <a:defRPr/>
            </a:pPr>
            <a:r>
              <a:rPr lang="ru-RU" sz="1600" dirty="0"/>
              <a:t>                например:</a:t>
            </a:r>
          </a:p>
          <a:p>
            <a:pPr algn="ctr" eaLnBrk="1" fontAlgn="auto" hangingPunct="1">
              <a:spcBef>
                <a:spcPts val="0"/>
              </a:spcBef>
              <a:spcAft>
                <a:spcPts val="0"/>
              </a:spcAft>
              <a:defRPr/>
            </a:pPr>
            <a:r>
              <a:rPr lang="ru-RU" sz="1600" dirty="0"/>
              <a:t>-доходы от использования гос. имущества;</a:t>
            </a:r>
          </a:p>
          <a:p>
            <a:pPr algn="ctr" eaLnBrk="1" fontAlgn="auto" hangingPunct="1">
              <a:spcBef>
                <a:spcPts val="0"/>
              </a:spcBef>
              <a:spcAft>
                <a:spcPts val="0"/>
              </a:spcAft>
              <a:defRPr/>
            </a:pPr>
            <a:r>
              <a:rPr lang="ru-RU" sz="1600" dirty="0"/>
              <a:t>-инициативные платежи;</a:t>
            </a:r>
          </a:p>
          <a:p>
            <a:pPr algn="ctr" eaLnBrk="1" fontAlgn="auto" hangingPunct="1">
              <a:spcBef>
                <a:spcPts val="0"/>
              </a:spcBef>
              <a:spcAft>
                <a:spcPts val="0"/>
              </a:spcAft>
              <a:defRPr/>
            </a:pPr>
            <a:r>
              <a:rPr lang="ru-RU" sz="1600" dirty="0"/>
              <a:t>- штрафные санкции.</a:t>
            </a:r>
          </a:p>
        </p:txBody>
      </p:sp>
      <p:sp>
        <p:nvSpPr>
          <p:cNvPr id="10" name="Прямоугольник 9">
            <a:extLst>
              <a:ext uri="{FF2B5EF4-FFF2-40B4-BE49-F238E27FC236}">
                <a16:creationId xmlns:a16="http://schemas.microsoft.com/office/drawing/2014/main" id="{D539E9CF-CA8E-13F3-B6A6-4D9BECDE4885}"/>
              </a:ext>
            </a:extLst>
          </p:cNvPr>
          <p:cNvSpPr/>
          <p:nvPr/>
        </p:nvSpPr>
        <p:spPr>
          <a:xfrm>
            <a:off x="6667500" y="4000500"/>
            <a:ext cx="2738438" cy="2308225"/>
          </a:xfrm>
          <a:prstGeom prst="rect">
            <a:avLst/>
          </a:prstGeom>
          <a:noFill/>
        </p:spPr>
        <p:style>
          <a:lnRef idx="1">
            <a:schemeClr val="accent1"/>
          </a:lnRef>
          <a:fillRef idx="2">
            <a:schemeClr val="accent1"/>
          </a:fillRef>
          <a:effectRef idx="1">
            <a:schemeClr val="accent1"/>
          </a:effectRef>
          <a:fontRef idx="minor">
            <a:schemeClr val="dk1"/>
          </a:fontRef>
        </p:style>
        <p:txBody>
          <a:bodyPr>
            <a:spAutoFit/>
          </a:bodyPr>
          <a:lstStyle/>
          <a:p>
            <a:pPr algn="just" eaLnBrk="1" fontAlgn="auto" hangingPunct="1">
              <a:spcBef>
                <a:spcPts val="0"/>
              </a:spcBef>
              <a:spcAft>
                <a:spcPts val="0"/>
              </a:spcAft>
              <a:defRPr/>
            </a:pPr>
            <a:r>
              <a:rPr lang="ru-RU" sz="1600" b="1" dirty="0"/>
              <a:t>Поступления от других бюджетов бюджетной системы (межбюджетные трансферты (дотации, субсидии, субвенции)), организаций, граждан (кроме налоговых и неналоговых доходов).</a:t>
            </a:r>
          </a:p>
        </p:txBody>
      </p:sp>
      <p:sp>
        <p:nvSpPr>
          <p:cNvPr id="11272" name="Прямоугольник 10">
            <a:extLst>
              <a:ext uri="{FF2B5EF4-FFF2-40B4-BE49-F238E27FC236}">
                <a16:creationId xmlns:a16="http://schemas.microsoft.com/office/drawing/2014/main" id="{B9A03223-E44D-1EEA-0DE3-CBF42606D2F3}"/>
              </a:ext>
            </a:extLst>
          </p:cNvPr>
          <p:cNvSpPr>
            <a:spLocks noChangeArrowheads="1"/>
          </p:cNvSpPr>
          <p:nvPr/>
        </p:nvSpPr>
        <p:spPr bwMode="auto">
          <a:xfrm>
            <a:off x="523875" y="3214688"/>
            <a:ext cx="2571750" cy="369887"/>
          </a:xfrm>
          <a:prstGeom prst="rect">
            <a:avLst/>
          </a:prstGeom>
          <a:solidFill>
            <a:schemeClr val="accent1">
              <a:lumMod val="60000"/>
              <a:lumOff val="40000"/>
            </a:schemeClr>
          </a:solid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ru-RU" altLang="ru-RU" b="1" dirty="0">
                <a:latin typeface="Arial" panose="020B0604020202020204" pitchFamily="34" charset="0"/>
                <a:cs typeface="Arial" panose="020B0604020202020204" pitchFamily="34" charset="0"/>
              </a:rPr>
              <a:t>Налоговые доходы</a:t>
            </a:r>
          </a:p>
        </p:txBody>
      </p:sp>
      <p:sp>
        <p:nvSpPr>
          <p:cNvPr id="11273" name="Прямоугольник 11">
            <a:extLst>
              <a:ext uri="{FF2B5EF4-FFF2-40B4-BE49-F238E27FC236}">
                <a16:creationId xmlns:a16="http://schemas.microsoft.com/office/drawing/2014/main" id="{1FF27806-3C20-337F-8A3B-9593BDD8A785}"/>
              </a:ext>
            </a:extLst>
          </p:cNvPr>
          <p:cNvSpPr>
            <a:spLocks noChangeArrowheads="1"/>
          </p:cNvSpPr>
          <p:nvPr/>
        </p:nvSpPr>
        <p:spPr bwMode="auto">
          <a:xfrm>
            <a:off x="3521075" y="3143250"/>
            <a:ext cx="2789238" cy="369888"/>
          </a:xfrm>
          <a:prstGeom prst="rect">
            <a:avLst/>
          </a:prstGeom>
          <a:solidFill>
            <a:schemeClr val="accent1">
              <a:lumMod val="60000"/>
              <a:lumOff val="40000"/>
            </a:schemeClr>
          </a:solid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defRPr/>
            </a:pPr>
            <a:r>
              <a:rPr lang="ru-RU" altLang="ru-RU" b="1" dirty="0">
                <a:latin typeface="Arial" panose="020B0604020202020204" pitchFamily="34" charset="0"/>
                <a:cs typeface="Arial" panose="020B0604020202020204" pitchFamily="34" charset="0"/>
              </a:rPr>
              <a:t>Неналоговые доходы</a:t>
            </a:r>
          </a:p>
        </p:txBody>
      </p:sp>
      <p:sp>
        <p:nvSpPr>
          <p:cNvPr id="11274" name="Прямоугольник 12">
            <a:extLst>
              <a:ext uri="{FF2B5EF4-FFF2-40B4-BE49-F238E27FC236}">
                <a16:creationId xmlns:a16="http://schemas.microsoft.com/office/drawing/2014/main" id="{2B917B6E-900B-E610-2169-DAD14463B85B}"/>
              </a:ext>
            </a:extLst>
          </p:cNvPr>
          <p:cNvSpPr>
            <a:spLocks noChangeArrowheads="1"/>
          </p:cNvSpPr>
          <p:nvPr/>
        </p:nvSpPr>
        <p:spPr bwMode="auto">
          <a:xfrm>
            <a:off x="6524625" y="3214688"/>
            <a:ext cx="3214688" cy="338137"/>
          </a:xfrm>
          <a:prstGeom prst="rect">
            <a:avLst/>
          </a:prstGeom>
          <a:solidFill>
            <a:schemeClr val="accent1">
              <a:lumMod val="60000"/>
              <a:lumOff val="40000"/>
            </a:schemeClr>
          </a:solid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ru-RU" altLang="ru-RU" sz="1600" b="1" dirty="0">
                <a:latin typeface="Arial" panose="020B0604020202020204" pitchFamily="34" charset="0"/>
                <a:cs typeface="Arial" panose="020B0604020202020204" pitchFamily="34" charset="0"/>
              </a:rPr>
              <a:t>Безвозмездные поступления</a:t>
            </a:r>
          </a:p>
        </p:txBody>
      </p:sp>
      <p:cxnSp>
        <p:nvCxnSpPr>
          <p:cNvPr id="15" name="Прямая со стрелкой 14">
            <a:extLst>
              <a:ext uri="{FF2B5EF4-FFF2-40B4-BE49-F238E27FC236}">
                <a16:creationId xmlns:a16="http://schemas.microsoft.com/office/drawing/2014/main" id="{43E6AAAE-E671-1A6D-3738-310F1290527D}"/>
              </a:ext>
            </a:extLst>
          </p:cNvPr>
          <p:cNvCxnSpPr/>
          <p:nvPr/>
        </p:nvCxnSpPr>
        <p:spPr>
          <a:xfrm rot="10800000" flipV="1">
            <a:off x="2095500" y="2571750"/>
            <a:ext cx="1285875"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57562881-56DE-D8F8-69B6-8C41DA186ED5}"/>
              </a:ext>
            </a:extLst>
          </p:cNvPr>
          <p:cNvCxnSpPr/>
          <p:nvPr/>
        </p:nvCxnSpPr>
        <p:spPr>
          <a:xfrm rot="5400000">
            <a:off x="4739481" y="2856707"/>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92F9FC55-777E-BA07-08A8-734C24FD2D61}"/>
              </a:ext>
            </a:extLst>
          </p:cNvPr>
          <p:cNvCxnSpPr>
            <a:cxnSpLocks/>
          </p:cNvCxnSpPr>
          <p:nvPr/>
        </p:nvCxnSpPr>
        <p:spPr>
          <a:xfrm>
            <a:off x="7167563" y="2643188"/>
            <a:ext cx="109855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F4FE"/>
            </a:gs>
            <a:gs pos="74001">
              <a:srgbClr val="509CF6"/>
            </a:gs>
            <a:gs pos="83000">
              <a:srgbClr val="509CF6"/>
            </a:gs>
            <a:gs pos="100000">
              <a:srgbClr val="8BBDF9"/>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F43EB0-3934-79AB-34A0-69E35F473C27}"/>
              </a:ext>
            </a:extLst>
          </p:cNvPr>
          <p:cNvSpPr>
            <a:spLocks noGrp="1"/>
          </p:cNvSpPr>
          <p:nvPr>
            <p:ph type="title"/>
          </p:nvPr>
        </p:nvSpPr>
        <p:spPr>
          <a:xfrm>
            <a:off x="738188" y="20638"/>
            <a:ext cx="8672512" cy="714375"/>
          </a:xfrm>
        </p:spPr>
        <p:txBody>
          <a:bodyPr anchor="b">
            <a:noAutofit/>
          </a:bodyPr>
          <a:lstStyle/>
          <a:p>
            <a:pPr algn="ctr" eaLnBrk="1" fontAlgn="auto" hangingPunct="1">
              <a:spcAft>
                <a:spcPts val="0"/>
              </a:spcAft>
              <a:defRPr/>
            </a:pPr>
            <a:br>
              <a:rPr lang="ru-RU" sz="3700" dirty="0">
                <a:solidFill>
                  <a:srgbClr val="00B050"/>
                </a:solidFill>
                <a:latin typeface="Arial" panose="020B0604020202020204" pitchFamily="34" charset="0"/>
                <a:cs typeface="Arial" panose="020B0604020202020204" pitchFamily="34" charset="0"/>
              </a:rPr>
            </a:br>
            <a:r>
              <a:rPr lang="ru-RU" sz="3700" dirty="0">
                <a:solidFill>
                  <a:srgbClr val="7030A0"/>
                </a:solidFill>
                <a:latin typeface="Arial" panose="020B0604020202020204" pitchFamily="34" charset="0"/>
                <a:cs typeface="Arial" panose="020B0604020202020204" pitchFamily="34" charset="0"/>
              </a:rPr>
              <a:t>Расходы бюджета</a:t>
            </a:r>
          </a:p>
        </p:txBody>
      </p:sp>
      <p:sp>
        <p:nvSpPr>
          <p:cNvPr id="21506" name="Содержимое 2">
            <a:extLst>
              <a:ext uri="{FF2B5EF4-FFF2-40B4-BE49-F238E27FC236}">
                <a16:creationId xmlns:a16="http://schemas.microsoft.com/office/drawing/2014/main" id="{4498EBBD-434D-382B-762B-F74FCD26CC8F}"/>
              </a:ext>
            </a:extLst>
          </p:cNvPr>
          <p:cNvSpPr>
            <a:spLocks noGrp="1"/>
          </p:cNvSpPr>
          <p:nvPr>
            <p:ph idx="1"/>
          </p:nvPr>
        </p:nvSpPr>
        <p:spPr>
          <a:xfrm>
            <a:off x="563563" y="900113"/>
            <a:ext cx="9001125" cy="657225"/>
          </a:xfrm>
        </p:spPr>
        <p:txBody>
          <a:bodyPr rtlCol="0">
            <a:normAutofit fontScale="25000" lnSpcReduction="20000"/>
          </a:bodyPr>
          <a:lstStyle/>
          <a:p>
            <a:pPr eaLnBrk="1" fontAlgn="auto" hangingPunct="1">
              <a:defRPr/>
            </a:pPr>
            <a:endParaRPr lang="ru-RU" sz="1500" b="1" dirty="0">
              <a:solidFill>
                <a:schemeClr val="bg1"/>
              </a:solidFill>
            </a:endParaRPr>
          </a:p>
          <a:p>
            <a:pPr algn="ctr" eaLnBrk="1" fontAlgn="auto" hangingPunct="1">
              <a:defRPr/>
            </a:pPr>
            <a:r>
              <a:rPr lang="ru-RU" sz="5600" b="1" dirty="0">
                <a:solidFill>
                  <a:srgbClr val="7030A0"/>
                </a:solidFill>
              </a:rPr>
              <a:t>Расходы бюджета </a:t>
            </a:r>
            <a:r>
              <a:rPr lang="ru-RU" sz="5600" dirty="0">
                <a:solidFill>
                  <a:srgbClr val="7030A0"/>
                </a:solidFill>
              </a:rPr>
              <a:t>– </a:t>
            </a:r>
            <a:r>
              <a:rPr lang="ru-RU" sz="5600" b="1" dirty="0">
                <a:solidFill>
                  <a:srgbClr val="7030A0"/>
                </a:solidFill>
              </a:rPr>
              <a:t>выплачиваемые из бюджета денежные средства, за исключением средств, являющихся источниками финансирования дефицита бюджета.</a:t>
            </a:r>
          </a:p>
          <a:p>
            <a:pPr eaLnBrk="1" fontAlgn="auto" hangingPunct="1">
              <a:defRPr/>
            </a:pPr>
            <a:endParaRPr lang="ru-RU" dirty="0">
              <a:solidFill>
                <a:schemeClr val="bg2">
                  <a:lumMod val="75000"/>
                </a:schemeClr>
              </a:solidFill>
            </a:endParaRPr>
          </a:p>
        </p:txBody>
      </p:sp>
      <p:sp>
        <p:nvSpPr>
          <p:cNvPr id="21508" name="Прямоугольник 4">
            <a:extLst>
              <a:ext uri="{FF2B5EF4-FFF2-40B4-BE49-F238E27FC236}">
                <a16:creationId xmlns:a16="http://schemas.microsoft.com/office/drawing/2014/main" id="{2C6375C7-2207-2E4F-2FE2-60B8AFBBE8A4}"/>
              </a:ext>
            </a:extLst>
          </p:cNvPr>
          <p:cNvSpPr>
            <a:spLocks noChangeArrowheads="1"/>
          </p:cNvSpPr>
          <p:nvPr/>
        </p:nvSpPr>
        <p:spPr bwMode="auto">
          <a:xfrm>
            <a:off x="523875" y="1785938"/>
            <a:ext cx="9001125" cy="95408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ru-RU" sz="1400" b="1" dirty="0">
                <a:solidFill>
                  <a:srgbClr val="7030A0"/>
                </a:solidFill>
                <a:latin typeface="+mn-lt"/>
              </a:rPr>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за счет средств соответствующих бюджетов</a:t>
            </a:r>
          </a:p>
        </p:txBody>
      </p:sp>
      <p:sp>
        <p:nvSpPr>
          <p:cNvPr id="15365" name="Прямоугольник 5">
            <a:extLst>
              <a:ext uri="{FF2B5EF4-FFF2-40B4-BE49-F238E27FC236}">
                <a16:creationId xmlns:a16="http://schemas.microsoft.com/office/drawing/2014/main" id="{9FF26506-A7B3-71D3-01ED-81B93D73C761}"/>
              </a:ext>
            </a:extLst>
          </p:cNvPr>
          <p:cNvSpPr>
            <a:spLocks noChangeArrowheads="1"/>
          </p:cNvSpPr>
          <p:nvPr/>
        </p:nvSpPr>
        <p:spPr bwMode="auto">
          <a:xfrm>
            <a:off x="849313" y="2924175"/>
            <a:ext cx="8786812" cy="163195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ru-RU" altLang="ru-RU" sz="1400" b="1" dirty="0">
                <a:solidFill>
                  <a:schemeClr val="accent2">
                    <a:lumMod val="60000"/>
                    <a:lumOff val="40000"/>
                  </a:schemeClr>
                </a:solidFill>
              </a:rPr>
              <a:t>Принципы формирования расходов бюджета:</a:t>
            </a:r>
          </a:p>
          <a:p>
            <a:pPr eaLnBrk="1" fontAlgn="auto" hangingPunct="1">
              <a:spcBef>
                <a:spcPts val="0"/>
              </a:spcBef>
              <a:spcAft>
                <a:spcPts val="0"/>
              </a:spcAft>
              <a:defRPr/>
            </a:pPr>
            <a:r>
              <a:rPr lang="ru-RU" altLang="ru-RU" sz="1400" b="1" dirty="0">
                <a:solidFill>
                  <a:schemeClr val="accent2">
                    <a:lumMod val="75000"/>
                  </a:schemeClr>
                </a:solidFill>
              </a:rPr>
              <a:t>. </a:t>
            </a:r>
            <a:r>
              <a:rPr lang="ru-RU" altLang="ru-RU" sz="1400" dirty="0">
                <a:solidFill>
                  <a:schemeClr val="accent2">
                    <a:lumMod val="75000"/>
                  </a:schemeClr>
                </a:solidFill>
              </a:rPr>
              <a:t>по разделам, подразделам; </a:t>
            </a:r>
          </a:p>
          <a:p>
            <a:pPr eaLnBrk="1" fontAlgn="auto" hangingPunct="1">
              <a:spcBef>
                <a:spcPts val="0"/>
              </a:spcBef>
              <a:spcAft>
                <a:spcPts val="0"/>
              </a:spcAft>
              <a:defRPr/>
            </a:pPr>
            <a:r>
              <a:rPr lang="ru-RU" altLang="ru-RU" sz="1400" b="1" dirty="0">
                <a:solidFill>
                  <a:schemeClr val="accent2">
                    <a:lumMod val="75000"/>
                  </a:schemeClr>
                </a:solidFill>
              </a:rPr>
              <a:t>. </a:t>
            </a:r>
            <a:r>
              <a:rPr lang="ru-RU" altLang="ru-RU" sz="1400" dirty="0">
                <a:solidFill>
                  <a:schemeClr val="accent2">
                    <a:lumMod val="75000"/>
                  </a:schemeClr>
                </a:solidFill>
              </a:rPr>
              <a:t>по ведомствам;</a:t>
            </a:r>
          </a:p>
          <a:p>
            <a:pPr eaLnBrk="1" fontAlgn="auto" hangingPunct="1">
              <a:spcBef>
                <a:spcPts val="0"/>
              </a:spcBef>
              <a:spcAft>
                <a:spcPts val="0"/>
              </a:spcAft>
              <a:defRPr/>
            </a:pPr>
            <a:r>
              <a:rPr lang="ru-RU" altLang="ru-RU" sz="1400" b="1" dirty="0">
                <a:solidFill>
                  <a:schemeClr val="accent2">
                    <a:lumMod val="75000"/>
                  </a:schemeClr>
                </a:solidFill>
              </a:rPr>
              <a:t>. </a:t>
            </a:r>
            <a:r>
              <a:rPr lang="ru-RU" altLang="ru-RU" sz="1400" dirty="0">
                <a:solidFill>
                  <a:schemeClr val="accent2">
                    <a:lumMod val="75000"/>
                  </a:schemeClr>
                </a:solidFill>
              </a:rPr>
              <a:t>по муниципальным программам и непрограмным направлениям деятельности Батецкого сельского  </a:t>
            </a:r>
          </a:p>
          <a:p>
            <a:pPr eaLnBrk="1" fontAlgn="auto" hangingPunct="1">
              <a:spcBef>
                <a:spcPts val="0"/>
              </a:spcBef>
              <a:spcAft>
                <a:spcPts val="0"/>
              </a:spcAft>
              <a:defRPr/>
            </a:pPr>
            <a:r>
              <a:rPr lang="ru-RU" altLang="ru-RU" sz="1400" dirty="0">
                <a:solidFill>
                  <a:schemeClr val="accent2">
                    <a:lumMod val="75000"/>
                  </a:schemeClr>
                </a:solidFill>
              </a:rPr>
              <a:t>  поселения</a:t>
            </a:r>
          </a:p>
          <a:p>
            <a:pPr algn="ctr" eaLnBrk="1" fontAlgn="auto" hangingPunct="1">
              <a:spcBef>
                <a:spcPts val="0"/>
              </a:spcBef>
              <a:spcAft>
                <a:spcPts val="0"/>
              </a:spcAft>
              <a:defRPr/>
            </a:pPr>
            <a:r>
              <a:rPr lang="ru-RU" altLang="ru-RU" sz="1400" b="1" dirty="0">
                <a:solidFill>
                  <a:schemeClr val="accent2">
                    <a:lumMod val="60000"/>
                    <a:lumOff val="40000"/>
                  </a:schemeClr>
                </a:solidFill>
              </a:rPr>
              <a:t>Разделы классификации расходов бюджета сельского поселения</a:t>
            </a:r>
          </a:p>
          <a:p>
            <a:pPr algn="ctr" eaLnBrk="1" fontAlgn="auto" hangingPunct="1">
              <a:spcBef>
                <a:spcPts val="0"/>
              </a:spcBef>
              <a:spcAft>
                <a:spcPts val="0"/>
              </a:spcAft>
              <a:defRPr/>
            </a:pPr>
            <a:endParaRPr lang="ru-RU" altLang="ru-RU" sz="1400" dirty="0">
              <a:solidFill>
                <a:schemeClr val="accent2">
                  <a:lumMod val="75000"/>
                </a:schemeClr>
              </a:solidFill>
            </a:endParaRPr>
          </a:p>
        </p:txBody>
      </p:sp>
      <p:pic>
        <p:nvPicPr>
          <p:cNvPr id="12294" name="Picture 2" descr="&amp;Vcy;&amp;scy;&amp;lcy;&amp;ucy;&amp;khcy;.ru: &amp;Tcy;&amp;yucy;&amp;mcy;&amp;iecy;&amp;ncy;&amp;scy;&amp;kcy;&amp;ocy;&amp;iecy; &amp;Fcy;&amp;iecy;&amp;dcy;&amp;iecy;&amp;rcy;&amp;acy;&amp;lcy;&amp;softcy;&amp;ncy;&amp;ocy;&amp;iecy; &amp;kcy;&amp;acy;&amp;zcy;&amp;ncy;&amp;acy;&amp;chcy;&amp;iecy;&amp;jcy;&amp;scy;&amp;tcy;&amp;vcy;&amp;ocy; &amp;vcy; &amp;scy;&amp;iecy;&amp;tcy;&amp;icy; &amp;Icy;&amp;ncy;&amp;tcy;&amp;iecy;&amp;rcy;&amp;ncy;&amp;iecy;&amp;tcy;">
            <a:extLst>
              <a:ext uri="{FF2B5EF4-FFF2-40B4-BE49-F238E27FC236}">
                <a16:creationId xmlns:a16="http://schemas.microsoft.com/office/drawing/2014/main" id="{27E25FE9-D75B-F9FB-E567-62E29D6F6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4459288"/>
            <a:ext cx="10001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4" descr="&amp;Scy;&amp;ocy;&amp;bcy;&amp;lcy;&amp;yucy;&amp;dcy;&amp;acy;&amp;jcy; &amp;zcy;&amp;acy;&amp;kcy;&amp;ocy;&amp;ncy;">
            <a:extLst>
              <a:ext uri="{FF2B5EF4-FFF2-40B4-BE49-F238E27FC236}">
                <a16:creationId xmlns:a16="http://schemas.microsoft.com/office/drawing/2014/main" id="{D31345B4-BEE6-B418-B21B-825C2D991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4470400"/>
            <a:ext cx="11477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0" descr="&amp;Acy;&amp;bcy;&amp;dcy;&amp;ucy;&amp;lcy; &amp;Kcy;&amp;acy;&amp;yucy;&amp;mcy; &amp;Dcy;&amp;zhcy;&amp;acy;&amp;lcy;&amp;acy;&amp;lcy; &amp;kcy;&amp;acy;&amp;ncy;&amp;dcy;.&amp;ecy;&amp;kcy;&amp;ocy;&amp;ncy;.&amp;ncy;&amp;acy;&amp;ucy;&amp;kcy;. &amp;Tcy;.&amp;Ncy;.&amp;Bcy;&amp;ucy;&amp;gcy;&amp;acy;&amp;iecy;&amp;vcy;&amp;acy;, &amp;Bcy;&amp;ucy;&amp;gcy;&amp;acy;&amp;iecy;&amp;vcy;&amp;acy; &amp;Vcy;. &amp;Pcy;., &amp;Scy;&amp;ucy;&amp;khcy;&amp;ocy;&amp;ncy;&amp;ocy;&amp;scy; &amp;Tcy;. &amp;Ncy;. &amp;Kcy;&amp;ocy;&amp;mcy;&amp;pcy;&amp;softcy;&amp;yucy;&amp;tcy;&amp;iecy;&amp;rcy;&amp;ncy;&amp;acy;&amp;yacy; &amp;vcy;&amp;iecy;&amp;rcy;&amp;scy;&amp;tcy;&amp;kcy;&amp;acy;: &amp;Gcy;&amp;acy;&amp;lcy;&amp;softcy;&amp;tscy;&amp;ocy;&amp;vcy;&amp;acy; &amp;Ncy;. &amp;Acy;. &amp;Vcy;&amp;scy;&amp;tcy;&amp;ucy;&amp;pcy;&amp;lcy;&amp;iecy;&amp;ncy;&amp;icy;&amp;iecy; &amp;ncy;&amp;acy;&amp;ucy;&amp;chcy;">
            <a:extLst>
              <a:ext uri="{FF2B5EF4-FFF2-40B4-BE49-F238E27FC236}">
                <a16:creationId xmlns:a16="http://schemas.microsoft.com/office/drawing/2014/main" id="{DADADBAA-9D23-423F-FBD1-EEDA48079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401" y="4459288"/>
            <a:ext cx="11477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8" descr="&amp;Bcy;&amp;iecy;&amp;lcy;&amp;gcy;&amp;ocy;&amp;rcy;&amp;ocy;&amp;dcy; &quot; 2012 &quot; &amp;YAcy;&amp;ncy;&amp;vcy;&amp;acy;&amp;rcy;&amp;softcy; &quot; 27">
            <a:extLst>
              <a:ext uri="{FF2B5EF4-FFF2-40B4-BE49-F238E27FC236}">
                <a16:creationId xmlns:a16="http://schemas.microsoft.com/office/drawing/2014/main" id="{F069D944-5E9A-0DD5-A875-99244A509A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3089" y="4470400"/>
            <a:ext cx="1301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2" descr="&amp;Dcy;&amp;ocy;&amp;shcy;&amp;kcy;&amp;ocy;&amp;lcy;&amp;softcy;&amp;ncy;&amp;ocy;&amp;iecy; &amp;ocy;&amp;bcy;&amp;rcy;&amp;acy;&amp;zcy;&amp;ocy;&amp;vcy;&amp;acy;&amp;ncy;&amp;icy;&amp;iecy; &amp;Dcy;&amp;ocy;&amp;shcy;&amp;kcy;&amp;ocy;&amp;lcy;&amp;softcy;&amp;ncy;&amp;ocy;&amp;iecy; &amp;vcy;&amp;ocy;&amp;scy;&amp;pcy;&amp;icy;&amp;tcy;&amp;acy;&amp;ncy;&amp;icy;&amp;iecy; &amp;Zcy;&amp;acy;&amp;ncy;&amp;yacy;&amp;tcy;&amp;icy;&amp;yacy; &amp;vcy; &amp;dcy;&amp;iecy;&amp;tcy;&amp;scy;&amp;kcy;&amp;ocy;&amp;mcy; &amp;scy;&amp;acy;&amp;dcy;&amp;ucy; - Part 47">
            <a:extLst>
              <a:ext uri="{FF2B5EF4-FFF2-40B4-BE49-F238E27FC236}">
                <a16:creationId xmlns:a16="http://schemas.microsoft.com/office/drawing/2014/main" id="{56AB8713-6746-BB9A-06D8-0F70223EB8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7738" y="4459289"/>
            <a:ext cx="12858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8" descr="&amp;Ocy;&amp;bcy;&amp;scy;&amp;lcy;&amp;ucy;&amp;zhcy;&amp;icy;&amp;vcy;&amp;acy;&amp;ncy;&amp;icy;&amp;iecy; &amp;gcy;&amp;ocy;&amp;scy;&amp;dcy;&amp;ocy;&amp;lcy;&amp;gcy;&amp;acy; &amp;ocy;&amp;bcy;&amp;ocy;&amp;shcy;&amp;lcy;&amp;ocy;&amp;scy;&amp;softcy; &amp;vcy; 20 &amp;mcy;&amp;lcy;&amp;rcy;&amp;dcy; &amp;Ecy;&amp;kcy;&amp;ocy;&amp;ncy;&amp;ocy;&amp;mcy;&amp;icy;&amp;kcy;&amp;acy; &amp;Ncy;&amp;ocy;&amp;vcy;&amp;ocy;&amp;scy;&amp;tcy;&amp;icy; &amp;ocy;&amp;tcy; &amp;IEcy;&amp;zhcy;&amp;iecy;&amp;ncy;&amp;iecy;&amp;dcy;&amp;iecy;&amp;lcy;&amp;softcy;&amp;ncy;&amp;icy;&amp;kcy;&amp;acy; 2000">
            <a:extLst>
              <a:ext uri="{FF2B5EF4-FFF2-40B4-BE49-F238E27FC236}">
                <a16:creationId xmlns:a16="http://schemas.microsoft.com/office/drawing/2014/main" id="{E17D6BA1-04A6-3B60-DFCC-369F789BA7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538" y="4459288"/>
            <a:ext cx="10525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Прямоугольник 18">
            <a:extLst>
              <a:ext uri="{FF2B5EF4-FFF2-40B4-BE49-F238E27FC236}">
                <a16:creationId xmlns:a16="http://schemas.microsoft.com/office/drawing/2014/main" id="{A13174EB-770A-FE66-7C57-D67CFFF9E25E}"/>
              </a:ext>
            </a:extLst>
          </p:cNvPr>
          <p:cNvSpPr>
            <a:spLocks noChangeArrowheads="1"/>
          </p:cNvSpPr>
          <p:nvPr/>
        </p:nvSpPr>
        <p:spPr bwMode="auto">
          <a:xfrm>
            <a:off x="273050" y="5316538"/>
            <a:ext cx="1285875" cy="600075"/>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defRPr/>
            </a:pPr>
            <a:r>
              <a:rPr lang="ru-RU" altLang="ru-RU" sz="1100" dirty="0">
                <a:solidFill>
                  <a:schemeClr val="accent2">
                    <a:lumMod val="60000"/>
                    <a:lumOff val="40000"/>
                  </a:schemeClr>
                </a:solidFill>
                <a:latin typeface="Arial" panose="020B0604020202020204" pitchFamily="34" charset="0"/>
                <a:cs typeface="Arial" panose="020B0604020202020204" pitchFamily="34" charset="0"/>
              </a:rPr>
              <a:t>01«Общегосу - дарственные вопросы»</a:t>
            </a:r>
          </a:p>
        </p:txBody>
      </p:sp>
      <p:sp>
        <p:nvSpPr>
          <p:cNvPr id="15374" name="Прямоугольник 20">
            <a:extLst>
              <a:ext uri="{FF2B5EF4-FFF2-40B4-BE49-F238E27FC236}">
                <a16:creationId xmlns:a16="http://schemas.microsoft.com/office/drawing/2014/main" id="{B79C315D-EA32-F23A-2EF0-87540F610C99}"/>
              </a:ext>
            </a:extLst>
          </p:cNvPr>
          <p:cNvSpPr>
            <a:spLocks noChangeArrowheads="1"/>
          </p:cNvSpPr>
          <p:nvPr/>
        </p:nvSpPr>
        <p:spPr bwMode="auto">
          <a:xfrm>
            <a:off x="1720850" y="5245100"/>
            <a:ext cx="1216025" cy="1107996"/>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ru-RU" altLang="ru-RU" sz="1100" dirty="0">
                <a:solidFill>
                  <a:schemeClr val="accent2">
                    <a:lumMod val="60000"/>
                    <a:lumOff val="40000"/>
                  </a:schemeClr>
                </a:solidFill>
              </a:rPr>
              <a:t>03«Национальная безопасность и правоохранительная деятельность»</a:t>
            </a:r>
          </a:p>
        </p:txBody>
      </p:sp>
      <p:sp>
        <p:nvSpPr>
          <p:cNvPr id="15375" name="Прямоугольник 21">
            <a:extLst>
              <a:ext uri="{FF2B5EF4-FFF2-40B4-BE49-F238E27FC236}">
                <a16:creationId xmlns:a16="http://schemas.microsoft.com/office/drawing/2014/main" id="{2EE4746A-D011-BDBF-5E52-CBEB255E47EF}"/>
              </a:ext>
            </a:extLst>
          </p:cNvPr>
          <p:cNvSpPr>
            <a:spLocks noChangeArrowheads="1"/>
          </p:cNvSpPr>
          <p:nvPr/>
        </p:nvSpPr>
        <p:spPr bwMode="auto">
          <a:xfrm>
            <a:off x="3073401" y="5316538"/>
            <a:ext cx="1147762" cy="600164"/>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ru-RU" altLang="ru-RU" sz="1100" dirty="0">
                <a:solidFill>
                  <a:schemeClr val="accent2">
                    <a:lumMod val="60000"/>
                    <a:lumOff val="40000"/>
                  </a:schemeClr>
                </a:solidFill>
              </a:rPr>
              <a:t>04«Национальная экономика»</a:t>
            </a:r>
          </a:p>
        </p:txBody>
      </p:sp>
      <p:sp>
        <p:nvSpPr>
          <p:cNvPr id="15376" name="Прямоугольник 22">
            <a:extLst>
              <a:ext uri="{FF2B5EF4-FFF2-40B4-BE49-F238E27FC236}">
                <a16:creationId xmlns:a16="http://schemas.microsoft.com/office/drawing/2014/main" id="{75B8ED79-5EA2-2B49-F5A2-C265A852E660}"/>
              </a:ext>
            </a:extLst>
          </p:cNvPr>
          <p:cNvSpPr>
            <a:spLocks noChangeArrowheads="1"/>
          </p:cNvSpPr>
          <p:nvPr/>
        </p:nvSpPr>
        <p:spPr bwMode="auto">
          <a:xfrm>
            <a:off x="4383089" y="5356225"/>
            <a:ext cx="1301750" cy="60007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ru-RU" altLang="ru-RU" sz="1100" dirty="0">
                <a:solidFill>
                  <a:schemeClr val="accent2">
                    <a:lumMod val="60000"/>
                    <a:lumOff val="40000"/>
                  </a:schemeClr>
                </a:solidFill>
              </a:rPr>
              <a:t>05«Жилищно-коммунальное хозяйство»</a:t>
            </a:r>
          </a:p>
        </p:txBody>
      </p:sp>
      <p:sp>
        <p:nvSpPr>
          <p:cNvPr id="15377" name="Прямоугольник 24">
            <a:extLst>
              <a:ext uri="{FF2B5EF4-FFF2-40B4-BE49-F238E27FC236}">
                <a16:creationId xmlns:a16="http://schemas.microsoft.com/office/drawing/2014/main" id="{B5D35EC0-BF13-5913-2FA9-5DDC28FF72C9}"/>
              </a:ext>
            </a:extLst>
          </p:cNvPr>
          <p:cNvSpPr>
            <a:spLocks noChangeArrowheads="1"/>
          </p:cNvSpPr>
          <p:nvPr/>
        </p:nvSpPr>
        <p:spPr bwMode="auto">
          <a:xfrm>
            <a:off x="7297736" y="5356225"/>
            <a:ext cx="1447801" cy="43088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ru-RU" altLang="ru-RU" sz="1100" dirty="0">
                <a:solidFill>
                  <a:schemeClr val="accent2">
                    <a:lumMod val="60000"/>
                    <a:lumOff val="40000"/>
                  </a:schemeClr>
                </a:solidFill>
              </a:rPr>
              <a:t>08«Культура, кинематография»</a:t>
            </a:r>
          </a:p>
        </p:txBody>
      </p:sp>
      <p:sp>
        <p:nvSpPr>
          <p:cNvPr id="15378" name="Прямоугольник 27">
            <a:extLst>
              <a:ext uri="{FF2B5EF4-FFF2-40B4-BE49-F238E27FC236}">
                <a16:creationId xmlns:a16="http://schemas.microsoft.com/office/drawing/2014/main" id="{A1BE9D92-E0D9-31D2-05F1-960E160851D7}"/>
              </a:ext>
            </a:extLst>
          </p:cNvPr>
          <p:cNvSpPr>
            <a:spLocks noChangeArrowheads="1"/>
          </p:cNvSpPr>
          <p:nvPr/>
        </p:nvSpPr>
        <p:spPr bwMode="auto">
          <a:xfrm>
            <a:off x="8745538" y="5316538"/>
            <a:ext cx="962025" cy="144655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ru-RU" altLang="ru-RU" sz="1100" dirty="0">
                <a:solidFill>
                  <a:schemeClr val="accent2">
                    <a:lumMod val="60000"/>
                    <a:lumOff val="40000"/>
                  </a:schemeClr>
                </a:solidFill>
              </a:rPr>
              <a:t>13 «Обслуживание государственного и муниципального долга» </a:t>
            </a:r>
          </a:p>
        </p:txBody>
      </p:sp>
      <p:pic>
        <p:nvPicPr>
          <p:cNvPr id="4" name="Рисунок 3">
            <a:extLst>
              <a:ext uri="{FF2B5EF4-FFF2-40B4-BE49-F238E27FC236}">
                <a16:creationId xmlns:a16="http://schemas.microsoft.com/office/drawing/2014/main" id="{3D1A26FE-C810-AD0C-FA50-490D7E2F5C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9137" y="4454524"/>
            <a:ext cx="1357315" cy="785813"/>
          </a:xfrm>
          <a:prstGeom prst="rect">
            <a:avLst/>
          </a:prstGeom>
        </p:spPr>
      </p:pic>
      <p:sp>
        <p:nvSpPr>
          <p:cNvPr id="7" name="TextBox 6">
            <a:extLst>
              <a:ext uri="{FF2B5EF4-FFF2-40B4-BE49-F238E27FC236}">
                <a16:creationId xmlns:a16="http://schemas.microsoft.com/office/drawing/2014/main" id="{85DB45D1-533D-DDF7-1B80-30225C9726EE}"/>
              </a:ext>
            </a:extLst>
          </p:cNvPr>
          <p:cNvSpPr txBox="1"/>
          <p:nvPr/>
        </p:nvSpPr>
        <p:spPr>
          <a:xfrm>
            <a:off x="5846764" y="5316537"/>
            <a:ext cx="1593694" cy="430887"/>
          </a:xfrm>
          <a:prstGeom prst="rect">
            <a:avLst/>
          </a:prstGeom>
          <a:noFill/>
        </p:spPr>
        <p:txBody>
          <a:bodyPr wrap="square">
            <a:spAutoFit/>
          </a:bodyPr>
          <a:lstStyle/>
          <a:p>
            <a:pPr algn="ctr"/>
            <a:r>
              <a:rPr lang="ru-RU" sz="1100" b="1" dirty="0">
                <a:solidFill>
                  <a:schemeClr val="accent2">
                    <a:lumMod val="60000"/>
                    <a:lumOff val="40000"/>
                  </a:schemeClr>
                </a:solidFill>
                <a:latin typeface="Arial" panose="020B0604020202020204" pitchFamily="34" charset="0"/>
                <a:cs typeface="Arial" panose="020B0604020202020204" pitchFamily="34" charset="0"/>
              </a:rPr>
              <a:t>06«Окружающая среда»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ECF4FE"/>
            </a:gs>
            <a:gs pos="74001">
              <a:srgbClr val="509CF6"/>
            </a:gs>
            <a:gs pos="83000">
              <a:srgbClr val="509CF6"/>
            </a:gs>
            <a:gs pos="100000">
              <a:srgbClr val="8BBDF9"/>
            </a:gs>
          </a:gsLst>
          <a:lin ang="5400000" scaled="1"/>
        </a:gradFill>
        <a:effectLst/>
      </p:bgPr>
    </p:bg>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430C8002-6B5A-150E-4FED-8D332782FD99}"/>
              </a:ext>
            </a:extLst>
          </p:cNvPr>
          <p:cNvSpPr>
            <a:spLocks noGrp="1"/>
          </p:cNvSpPr>
          <p:nvPr>
            <p:ph type="title"/>
          </p:nvPr>
        </p:nvSpPr>
        <p:spPr>
          <a:xfrm>
            <a:off x="509588" y="201613"/>
            <a:ext cx="8743950" cy="1071562"/>
          </a:xfrm>
        </p:spPr>
        <p:txBody>
          <a:bodyPr/>
          <a:lstStyle/>
          <a:p>
            <a:pPr algn="ctr" eaLnBrk="1" fontAlgn="auto" hangingPunct="1">
              <a:spcAft>
                <a:spcPts val="0"/>
              </a:spcAft>
              <a:defRPr/>
            </a:pPr>
            <a:r>
              <a:rPr lang="ru-RU" sz="3700" dirty="0">
                <a:solidFill>
                  <a:srgbClr val="7030A0"/>
                </a:solidFill>
                <a:latin typeface="Arial" panose="020B0604020202020204" pitchFamily="34" charset="0"/>
                <a:cs typeface="Arial" panose="020B0604020202020204" pitchFamily="34" charset="0"/>
              </a:rPr>
              <a:t>Дефицит или  профицит</a:t>
            </a:r>
          </a:p>
        </p:txBody>
      </p:sp>
      <p:pic>
        <p:nvPicPr>
          <p:cNvPr id="13315" name="Picture 8" descr="&amp;Scy;&amp;acy;&amp;rcy;&amp;acy;&amp;tcy;&amp;ocy;&amp;vcy;&amp;scy;&amp;kcy;&amp;acy;&amp;yacy; &amp;ocy;&amp;bcy;&amp;lcy;&amp;acy;&amp;scy;&amp;tcy;&amp;softcy; &amp;tcy;&amp;rcy;&amp;iecy;&amp;tcy;&amp;softcy;&amp;yacy; &amp;vcy; &amp;Pcy;&amp;Fcy;&amp;Ocy; &amp;pcy;&amp;ocy; &amp;rcy;&amp;acy;&amp;zcy;&amp;mcy;&amp;iecy;&amp;rcy;&amp;acy;&amp;mcy; &amp;dcy;&amp;iecy;&amp;fcy;&amp;icy;&amp;tscy;&amp;icy;&amp;tcy;&amp;acy; &amp;vcy; &amp;bcy;&amp;yucy;&amp;dcy;&amp;zhcy;&amp;iecy;&amp;tcy;&amp;iecy; &quot; &amp;Ncy;&amp;ocy;&amp;vcy;&amp;ocy;&amp;scy;&amp;tcy;&amp;icy; &amp;Scy;&amp;acy;&amp;rcy;&amp;acy;&amp;tcy;&amp;ocy;&amp;vcy;&amp;acy; &quot; &amp;Ncy;&amp;ocy;&amp;vcy;&amp;ocy;&amp;scy;&amp;tcy;&amp;icy; &amp;Scy;&amp;acy;&amp;rcy;&amp;acy;&amp;tcy;&amp;ocy;&amp;vcy;&amp;acy; &amp;scy;&amp;iecy;&amp;gcy;&amp;ocy;&amp;dcy;&amp;ncy;&amp;yacy; - &amp;Icy;&amp;ncy;&amp;tcy;&amp;iecy;&amp;rcy;&amp;ncy;&amp;iecy;&amp;tcy;-&amp;gcy;&amp;acy;&amp;zcy;&amp;iecy;&amp;tcy;&amp;acy;">
            <a:extLst>
              <a:ext uri="{FF2B5EF4-FFF2-40B4-BE49-F238E27FC236}">
                <a16:creationId xmlns:a16="http://schemas.microsoft.com/office/drawing/2014/main" id="{174DE04A-39B9-BD56-1655-66DA36D3F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23938" y="1498600"/>
            <a:ext cx="2070100" cy="1500188"/>
          </a:xfrm>
          <a:noFill/>
        </p:spPr>
      </p:pic>
      <p:sp>
        <p:nvSpPr>
          <p:cNvPr id="13316" name="Прямоугольник 5">
            <a:extLst>
              <a:ext uri="{FF2B5EF4-FFF2-40B4-BE49-F238E27FC236}">
                <a16:creationId xmlns:a16="http://schemas.microsoft.com/office/drawing/2014/main" id="{EA7D3E31-25F8-DC3F-CE79-F8FC3ABF852F}"/>
              </a:ext>
            </a:extLst>
          </p:cNvPr>
          <p:cNvSpPr>
            <a:spLocks noChangeArrowheads="1"/>
          </p:cNvSpPr>
          <p:nvPr/>
        </p:nvSpPr>
        <p:spPr bwMode="auto">
          <a:xfrm>
            <a:off x="4238625" y="200025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ru-RU" altLang="ru-RU" b="1">
                <a:solidFill>
                  <a:srgbClr val="7030A0"/>
                </a:solidFill>
                <a:latin typeface="Arial" panose="020B0604020202020204" pitchFamily="34" charset="0"/>
                <a:cs typeface="Arial" panose="020B0604020202020204" pitchFamily="34" charset="0"/>
              </a:rPr>
              <a:t>Дефицит</a:t>
            </a:r>
            <a:r>
              <a:rPr lang="ru-RU" altLang="ru-RU">
                <a:solidFill>
                  <a:srgbClr val="7030A0"/>
                </a:solidFill>
                <a:latin typeface="Arial" panose="020B0604020202020204" pitchFamily="34" charset="0"/>
                <a:cs typeface="Arial" panose="020B0604020202020204" pitchFamily="34" charset="0"/>
              </a:rPr>
              <a:t> (расходы больше доходов)</a:t>
            </a:r>
          </a:p>
        </p:txBody>
      </p:sp>
      <p:sp>
        <p:nvSpPr>
          <p:cNvPr id="13317" name="Прямоугольник 6">
            <a:extLst>
              <a:ext uri="{FF2B5EF4-FFF2-40B4-BE49-F238E27FC236}">
                <a16:creationId xmlns:a16="http://schemas.microsoft.com/office/drawing/2014/main" id="{48F3A2EA-7D9D-3E6F-D065-245C4BC5C7AD}"/>
              </a:ext>
            </a:extLst>
          </p:cNvPr>
          <p:cNvSpPr>
            <a:spLocks noChangeArrowheads="1"/>
          </p:cNvSpPr>
          <p:nvPr/>
        </p:nvSpPr>
        <p:spPr bwMode="auto">
          <a:xfrm>
            <a:off x="1023938" y="3286125"/>
            <a:ext cx="34972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a:latin typeface="Arial" panose="020B0604020202020204" pitchFamily="34" charset="0"/>
                <a:cs typeface="Arial" panose="020B0604020202020204" pitchFamily="34"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средств на счете бюджета, взять в долг).</a:t>
            </a:r>
          </a:p>
        </p:txBody>
      </p:sp>
      <p:pic>
        <p:nvPicPr>
          <p:cNvPr id="13318" name="Picture 6" descr="&amp;Ncy;&amp;acy;&amp;jcy;&amp;dcy;&amp;iecy;&amp;ncy;&amp;ycy; &amp;rcy;&amp;iecy;&amp;fcy;&amp;iecy;&amp;rcy;&amp;acy;&amp;tcy;&amp;ycy; &amp;Bcy;&amp;yucy;&amp;dcy;&amp;zhcy;&amp;iecy;&amp;tcy;&amp;ncy;&amp;ycy;&amp;jcy; &amp;dcy;&amp;iecy;&amp;fcy;&amp;icy;&amp;tscy;&amp;icy;&amp;tcy; &amp;gcy; &amp;Ocy;&amp;rcy;&amp;lcy;&amp;acy; &amp;icy; &amp;mcy;&amp;iecy;&amp;tcy;&amp;ocy;&amp;dcy;&amp;ycy; &amp;iecy;&amp;gcy;&amp;ocy; &amp;pcy;&amp;ocy;&amp;kcy;&amp;rcy;&amp;ycy;&amp;tcy;&amp;icy;&amp;yacy;">
            <a:extLst>
              <a:ext uri="{FF2B5EF4-FFF2-40B4-BE49-F238E27FC236}">
                <a16:creationId xmlns:a16="http://schemas.microsoft.com/office/drawing/2014/main" id="{681B5FA9-A6A5-B94F-CBF0-BF747494B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1500188"/>
            <a:ext cx="22288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Прямоугольник 9">
            <a:extLst>
              <a:ext uri="{FF2B5EF4-FFF2-40B4-BE49-F238E27FC236}">
                <a16:creationId xmlns:a16="http://schemas.microsoft.com/office/drawing/2014/main" id="{C916C30F-FC5B-FCBC-8DBE-FA8108F0209D}"/>
              </a:ext>
            </a:extLst>
          </p:cNvPr>
          <p:cNvSpPr>
            <a:spLocks noChangeArrowheads="1"/>
          </p:cNvSpPr>
          <p:nvPr/>
        </p:nvSpPr>
        <p:spPr bwMode="auto">
          <a:xfrm>
            <a:off x="7024688" y="3929063"/>
            <a:ext cx="2052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ru-RU" altLang="ru-RU" b="1">
                <a:solidFill>
                  <a:srgbClr val="7030A0"/>
                </a:solidFill>
                <a:latin typeface="Arial" panose="020B0604020202020204" pitchFamily="34" charset="0"/>
                <a:cs typeface="Arial" panose="020B0604020202020204" pitchFamily="34" charset="0"/>
              </a:rPr>
              <a:t>Профицит</a:t>
            </a:r>
            <a:r>
              <a:rPr lang="ru-RU" altLang="ru-RU">
                <a:solidFill>
                  <a:srgbClr val="7030A0"/>
                </a:solidFill>
                <a:latin typeface="Arial" panose="020B0604020202020204" pitchFamily="34" charset="0"/>
                <a:cs typeface="Arial" panose="020B0604020202020204" pitchFamily="34" charset="0"/>
              </a:rPr>
              <a:t> (доходы больше расходов)</a:t>
            </a:r>
          </a:p>
        </p:txBody>
      </p:sp>
      <p:sp>
        <p:nvSpPr>
          <p:cNvPr id="13320" name="Прямоугольник 10">
            <a:extLst>
              <a:ext uri="{FF2B5EF4-FFF2-40B4-BE49-F238E27FC236}">
                <a16:creationId xmlns:a16="http://schemas.microsoft.com/office/drawing/2014/main" id="{3DBE2740-AE6B-B884-6D97-9DA94789BBFE}"/>
              </a:ext>
            </a:extLst>
          </p:cNvPr>
          <p:cNvSpPr>
            <a:spLocks noChangeArrowheads="1"/>
          </p:cNvSpPr>
          <p:nvPr/>
        </p:nvSpPr>
        <p:spPr bwMode="auto">
          <a:xfrm>
            <a:off x="5167313" y="5000625"/>
            <a:ext cx="43815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a:latin typeface="Arial" panose="020B0604020202020204" pitchFamily="34" charset="0"/>
                <a:cs typeface="Arial" panose="020B0604020202020204" pitchFamily="34" charset="0"/>
              </a:rPr>
              <a:t>При превышении доходов над расходами принимается решение, как их использовать (например, накапливать резервы, остатки средств на счете бюджета, погашать долг).</a:t>
            </a:r>
          </a:p>
        </p:txBody>
      </p:sp>
      <p:sp>
        <p:nvSpPr>
          <p:cNvPr id="17" name="Стрелка вниз 16">
            <a:extLst>
              <a:ext uri="{FF2B5EF4-FFF2-40B4-BE49-F238E27FC236}">
                <a16:creationId xmlns:a16="http://schemas.microsoft.com/office/drawing/2014/main" id="{92F5C6F5-14E9-D32A-44BA-27081A04B95E}"/>
              </a:ext>
            </a:extLst>
          </p:cNvPr>
          <p:cNvSpPr/>
          <p:nvPr/>
        </p:nvSpPr>
        <p:spPr>
          <a:xfrm>
            <a:off x="7667625" y="3071813"/>
            <a:ext cx="484188" cy="785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8" name="Стрелка вправо 17">
            <a:extLst>
              <a:ext uri="{FF2B5EF4-FFF2-40B4-BE49-F238E27FC236}">
                <a16:creationId xmlns:a16="http://schemas.microsoft.com/office/drawing/2014/main" id="{45E8B09C-7809-67C2-8199-8AA79A47AB13}"/>
              </a:ext>
            </a:extLst>
          </p:cNvPr>
          <p:cNvSpPr/>
          <p:nvPr/>
        </p:nvSpPr>
        <p:spPr>
          <a:xfrm>
            <a:off x="3238500" y="21431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13323" name="Рисунок 7" descr="48280.jpg">
            <a:extLst>
              <a:ext uri="{FF2B5EF4-FFF2-40B4-BE49-F238E27FC236}">
                <a16:creationId xmlns:a16="http://schemas.microsoft.com/office/drawing/2014/main" id="{A2341D04-662D-24AC-4713-95E61133C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3373438"/>
            <a:ext cx="2052638"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43" name="Group 91">
            <a:extLst>
              <a:ext uri="{FF2B5EF4-FFF2-40B4-BE49-F238E27FC236}">
                <a16:creationId xmlns:a16="http://schemas.microsoft.com/office/drawing/2014/main" id="{9E9D81C7-22A4-6C18-AE33-771B30493E21}"/>
              </a:ext>
            </a:extLst>
          </p:cNvPr>
          <p:cNvGraphicFramePr>
            <a:graphicFrameLocks noGrp="1"/>
          </p:cNvGraphicFramePr>
          <p:nvPr>
            <p:extLst>
              <p:ext uri="{D42A27DB-BD31-4B8C-83A1-F6EECF244321}">
                <p14:modId xmlns:p14="http://schemas.microsoft.com/office/powerpoint/2010/main" val="3625564917"/>
              </p:ext>
            </p:extLst>
          </p:nvPr>
        </p:nvGraphicFramePr>
        <p:xfrm>
          <a:off x="309563" y="1341438"/>
          <a:ext cx="9286875" cy="5039891"/>
        </p:xfrm>
        <a:graphic>
          <a:graphicData uri="http://schemas.openxmlformats.org/drawingml/2006/table">
            <a:tbl>
              <a:tblPr/>
              <a:tblGrid>
                <a:gridCol w="471544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28839">
                  <a:extLst>
                    <a:ext uri="{9D8B030D-6E8A-4147-A177-3AD203B41FA5}">
                      <a16:colId xmlns:a16="http://schemas.microsoft.com/office/drawing/2014/main" val="20002"/>
                    </a:ext>
                  </a:extLst>
                </a:gridCol>
                <a:gridCol w="1458414">
                  <a:extLst>
                    <a:ext uri="{9D8B030D-6E8A-4147-A177-3AD203B41FA5}">
                      <a16:colId xmlns:a16="http://schemas.microsoft.com/office/drawing/2014/main" val="20003"/>
                    </a:ext>
                  </a:extLst>
                </a:gridCol>
              </a:tblGrid>
              <a:tr h="1337002">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Наименование доходов</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Факт 2023 года</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(тыс. руб.,)</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Факт 2022 года</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(тыс. руб.,)</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 к 2022 году</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692986">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Общий объем доходов,</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23242,4</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21629,9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+1612,5</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946899">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Налоговые и неналоговые доходы</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7959,4</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7226,0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+733,4</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965025">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Безвозмездные поступления от других бюджетов  бюджетной системы РФ</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15283,0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14403,9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+879,1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695850">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Общий объем расходов,</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21354,1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20263,0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+1091,1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r h="402129">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Дефицит(-) /профицит (+) бюджета</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+1888,3</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+1366,9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6"/>
                  </a:ext>
                </a:extLst>
              </a:tr>
            </a:tbl>
          </a:graphicData>
        </a:graphic>
      </p:graphicFrame>
      <p:sp>
        <p:nvSpPr>
          <p:cNvPr id="14380" name="Text Box 87">
            <a:extLst>
              <a:ext uri="{FF2B5EF4-FFF2-40B4-BE49-F238E27FC236}">
                <a16:creationId xmlns:a16="http://schemas.microsoft.com/office/drawing/2014/main" id="{0391233D-D194-F3D3-CC5B-124CCD940554}"/>
              </a:ext>
            </a:extLst>
          </p:cNvPr>
          <p:cNvSpPr txBox="1">
            <a:spLocks noChangeArrowheads="1"/>
          </p:cNvSpPr>
          <p:nvPr/>
        </p:nvSpPr>
        <p:spPr bwMode="auto">
          <a:xfrm>
            <a:off x="266700" y="333375"/>
            <a:ext cx="9258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000" dirty="0">
                <a:solidFill>
                  <a:srgbClr val="7030A0"/>
                </a:solidFill>
                <a:latin typeface="Arial" panose="020B0604020202020204" pitchFamily="34" charset="0"/>
                <a:cs typeface="Arial" panose="020B0604020202020204" pitchFamily="34" charset="0"/>
              </a:rPr>
              <a:t>Основные параметры исполнения бюджета Батецкого сельского</a:t>
            </a:r>
          </a:p>
          <a:p>
            <a:pPr algn="ctr" eaLnBrk="1" hangingPunct="1"/>
            <a:r>
              <a:rPr lang="ru-RU" altLang="ru-RU" sz="2000" dirty="0">
                <a:solidFill>
                  <a:srgbClr val="7030A0"/>
                </a:solidFill>
                <a:latin typeface="Arial" panose="020B0604020202020204" pitchFamily="34" charset="0"/>
                <a:cs typeface="Arial" panose="020B0604020202020204" pitchFamily="34" charset="0"/>
              </a:rPr>
              <a:t>поселения за 2023 год</a:t>
            </a:r>
            <a:r>
              <a:rPr lang="ru-RU" altLang="ru-RU" dirty="0">
                <a:solidFill>
                  <a:srgbClr val="7030A0"/>
                </a:solidFill>
                <a:latin typeface="Arial" panose="020B0604020202020204" pitchFamily="34" charset="0"/>
                <a:cs typeface="Arial" panose="020B0604020202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aphicFrame>
        <p:nvGraphicFramePr>
          <p:cNvPr id="24668" name="Group 92">
            <a:extLst>
              <a:ext uri="{FF2B5EF4-FFF2-40B4-BE49-F238E27FC236}">
                <a16:creationId xmlns:a16="http://schemas.microsoft.com/office/drawing/2014/main" id="{8090F4BA-D70E-DDCC-B81C-0973ED1F5945}"/>
              </a:ext>
            </a:extLst>
          </p:cNvPr>
          <p:cNvGraphicFramePr>
            <a:graphicFrameLocks noGrp="1"/>
          </p:cNvGraphicFramePr>
          <p:nvPr>
            <p:ph idx="1"/>
            <p:extLst>
              <p:ext uri="{D42A27DB-BD31-4B8C-83A1-F6EECF244321}">
                <p14:modId xmlns:p14="http://schemas.microsoft.com/office/powerpoint/2010/main" val="1074948458"/>
              </p:ext>
            </p:extLst>
          </p:nvPr>
        </p:nvGraphicFramePr>
        <p:xfrm>
          <a:off x="273050" y="908050"/>
          <a:ext cx="9432925" cy="5702306"/>
        </p:xfrm>
        <a:graphic>
          <a:graphicData uri="http://schemas.openxmlformats.org/drawingml/2006/table">
            <a:tbl>
              <a:tblPr/>
              <a:tblGrid>
                <a:gridCol w="4258740">
                  <a:extLst>
                    <a:ext uri="{9D8B030D-6E8A-4147-A177-3AD203B41FA5}">
                      <a16:colId xmlns:a16="http://schemas.microsoft.com/office/drawing/2014/main" val="20000"/>
                    </a:ext>
                  </a:extLst>
                </a:gridCol>
                <a:gridCol w="1763063">
                  <a:extLst>
                    <a:ext uri="{9D8B030D-6E8A-4147-A177-3AD203B41FA5}">
                      <a16:colId xmlns:a16="http://schemas.microsoft.com/office/drawing/2014/main" val="20001"/>
                    </a:ext>
                  </a:extLst>
                </a:gridCol>
                <a:gridCol w="1753359">
                  <a:extLst>
                    <a:ext uri="{9D8B030D-6E8A-4147-A177-3AD203B41FA5}">
                      <a16:colId xmlns:a16="http://schemas.microsoft.com/office/drawing/2014/main" val="20002"/>
                    </a:ext>
                  </a:extLst>
                </a:gridCol>
                <a:gridCol w="1657763">
                  <a:extLst>
                    <a:ext uri="{9D8B030D-6E8A-4147-A177-3AD203B41FA5}">
                      <a16:colId xmlns:a16="http://schemas.microsoft.com/office/drawing/2014/main" val="20003"/>
                    </a:ext>
                  </a:extLst>
                </a:gridCol>
              </a:tblGrid>
              <a:tr h="1031873">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chemeClr val="bg1"/>
                          </a:solidFill>
                          <a:effectLst/>
                          <a:latin typeface="Lucida Sans Unicode" panose="020B0602030504020204" pitchFamily="34" charset="0"/>
                          <a:cs typeface="Arial" panose="020B0604020202020204" pitchFamily="34" charset="0"/>
                        </a:rPr>
                        <a:t>Доходы</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bg1"/>
                          </a:solidFill>
                          <a:effectLst/>
                          <a:latin typeface="Lucida Sans Unicode" panose="020B0602030504020204" pitchFamily="34" charset="0"/>
                          <a:cs typeface="Arial" panose="020B0604020202020204" pitchFamily="34" charset="0"/>
                        </a:rPr>
                        <a:t>Исполнено 2023 год (тыс. руб.)</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bg1"/>
                          </a:solidFill>
                          <a:effectLst/>
                          <a:latin typeface="Lucida Sans Unicode" panose="020B0602030504020204" pitchFamily="34" charset="0"/>
                          <a:cs typeface="Arial" panose="020B0604020202020204" pitchFamily="34" charset="0"/>
                        </a:rPr>
                        <a:t>Исполнено 2022 год (тыс. руб.)</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bg1"/>
                          </a:solidFill>
                          <a:effectLst/>
                          <a:latin typeface="Arial Black" panose="020B0A04020102020204" pitchFamily="34" charset="0"/>
                          <a:cs typeface="Arial" panose="020B0604020202020204" pitchFamily="34" charset="0"/>
                        </a:rPr>
                        <a:t>+/- к уровню 2022 года</a:t>
                      </a:r>
                      <a:endParaRPr kumimoji="0" lang="ru-RU" altLang="ru-RU" sz="1800" b="1" i="0" u="none" strike="noStrike" cap="none" normalizeH="0" baseline="0" dirty="0">
                        <a:ln>
                          <a:noFill/>
                        </a:ln>
                        <a:solidFill>
                          <a:schemeClr val="bg1"/>
                        </a:solidFill>
                        <a:effectLst/>
                        <a:latin typeface="Lucida Sans Unicode" panose="020B0602030504020204" pitchFamily="34" charset="0"/>
                        <a:cs typeface="Arial" panose="020B0604020202020204" pitchFamily="34" charset="0"/>
                      </a:endParaRP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363059">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1"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Налоговые доходы- всего</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7781,7</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7088,5</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+693,2</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363059">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в том числе:</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endParaRP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endParaRP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endParaRP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402058">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Налог  от уплаты акцизов</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3106,0</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2970,2</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+135,8</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r h="342066">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Налог на доходы физических лиц</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728,1</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669,5</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+58,6</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324864">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Единый сельскохозяйственный налог</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129,6</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170,3</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-40,7</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5"/>
                  </a:ext>
                </a:extLst>
              </a:tr>
              <a:tr h="330051">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Налог на имущество физических лиц</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718,8</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730,7</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-11,9</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6"/>
                  </a:ext>
                </a:extLst>
              </a:tr>
              <a:tr h="304742">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Земельный налог</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3099,2</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2547,8</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+551,4</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7"/>
                  </a:ext>
                </a:extLst>
              </a:tr>
              <a:tr h="402228">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1"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Неналоговые доходы- всего</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177,7</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137,5</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+40,2</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8"/>
                  </a:ext>
                </a:extLst>
              </a:tr>
              <a:tr h="330051">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в том числе:</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endParaRP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endParaRP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endParaRP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9"/>
                  </a:ext>
                </a:extLst>
              </a:tr>
              <a:tr h="330051">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Доходы от сдачи в аренду имущества</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2,5</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2,5</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defRPr>
                          <a:solidFill>
                            <a:schemeClr val="tx1"/>
                          </a:solidFill>
                          <a:latin typeface="Lucida Sans Unicode" panose="020B06020305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0</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10"/>
                  </a:ext>
                </a:extLst>
              </a:tr>
              <a:tr h="51810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Прочие поступления от денежных взысканий (штрафы, пени)</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13,3</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1,8</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+11,5</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11"/>
                  </a:ext>
                </a:extLst>
              </a:tr>
              <a:tr h="330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Lucida Sans Unicode" panose="020B0602030504020204" pitchFamily="34" charset="0"/>
                          <a:cs typeface="Arial" panose="020B0604020202020204" pitchFamily="34" charset="0"/>
                        </a:rPr>
                        <a:t>Инициативные платежи</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161,9</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133,2</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+28,7</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12"/>
                  </a:ext>
                </a:extLst>
              </a:tr>
              <a:tr h="330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Lucida Sans Unicode" panose="020B0602030504020204" pitchFamily="34" charset="0"/>
                          <a:cs typeface="Arial" panose="020B0604020202020204" pitchFamily="34" charset="0"/>
                        </a:rPr>
                        <a:t>Всего доходов</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7959,4</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7226,0</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0000"/>
                          </a:solidFill>
                          <a:effectLst/>
                          <a:latin typeface="Arial Black" panose="020B0A04020102020204" pitchFamily="34" charset="0"/>
                          <a:cs typeface="Arial" panose="020B0604020202020204" pitchFamily="34" charset="0"/>
                        </a:rPr>
                        <a:t>+733,4</a:t>
                      </a:r>
                    </a:p>
                  </a:txBody>
                  <a:tcPr marL="91433" marR="91433" marT="45691" marB="456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13"/>
                  </a:ext>
                </a:extLst>
              </a:tr>
            </a:tbl>
          </a:graphicData>
        </a:graphic>
      </p:graphicFrame>
      <p:sp>
        <p:nvSpPr>
          <p:cNvPr id="16463" name="Text Box 88">
            <a:extLst>
              <a:ext uri="{FF2B5EF4-FFF2-40B4-BE49-F238E27FC236}">
                <a16:creationId xmlns:a16="http://schemas.microsoft.com/office/drawing/2014/main" id="{38808F51-20E8-9647-B544-3E089566D80A}"/>
              </a:ext>
            </a:extLst>
          </p:cNvPr>
          <p:cNvSpPr txBox="1">
            <a:spLocks noChangeArrowheads="1"/>
          </p:cNvSpPr>
          <p:nvPr/>
        </p:nvSpPr>
        <p:spPr bwMode="auto">
          <a:xfrm>
            <a:off x="631825" y="188913"/>
            <a:ext cx="8929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ru-RU" altLang="ru-RU" sz="2400" b="1" dirty="0">
                <a:solidFill>
                  <a:srgbClr val="7030A0"/>
                </a:solidFill>
                <a:latin typeface="Arial" panose="020B0604020202020204" pitchFamily="34" charset="0"/>
                <a:cs typeface="Arial" panose="020B0604020202020204" pitchFamily="34" charset="0"/>
              </a:rPr>
              <a:t>Собственные</a:t>
            </a:r>
            <a:r>
              <a:rPr lang="ru-RU" altLang="ru-RU" sz="2400" b="1" dirty="0">
                <a:solidFill>
                  <a:srgbClr val="3731B1"/>
                </a:solidFill>
                <a:latin typeface="Arial" panose="020B0604020202020204" pitchFamily="34" charset="0"/>
                <a:cs typeface="Arial" panose="020B0604020202020204" pitchFamily="34" charset="0"/>
              </a:rPr>
              <a:t> </a:t>
            </a:r>
            <a:r>
              <a:rPr lang="ru-RU" altLang="ru-RU" sz="2400" b="1" dirty="0">
                <a:solidFill>
                  <a:srgbClr val="7030A0"/>
                </a:solidFill>
                <a:latin typeface="Arial" panose="020B0604020202020204" pitchFamily="34" charset="0"/>
                <a:cs typeface="Arial" panose="020B0604020202020204" pitchFamily="34" charset="0"/>
              </a:rPr>
              <a:t>доходы Батецкого поселения в 2023 году </a:t>
            </a:r>
          </a:p>
        </p:txBody>
      </p:sp>
    </p:spTree>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9798</TotalTime>
  <Words>2362</Words>
  <Application>Microsoft Office PowerPoint</Application>
  <PresentationFormat>Лист A4 (210x297 мм)</PresentationFormat>
  <Paragraphs>427</Paragraphs>
  <Slides>26</Slides>
  <Notes>13</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26</vt:i4>
      </vt:variant>
    </vt:vector>
  </HeadingPairs>
  <TitlesOfParts>
    <vt:vector size="38" baseType="lpstr">
      <vt:lpstr>Arial</vt:lpstr>
      <vt:lpstr>Arial Black</vt:lpstr>
      <vt:lpstr>Arial Cyr</vt:lpstr>
      <vt:lpstr>Calibri</vt:lpstr>
      <vt:lpstr>Century Gothic</vt:lpstr>
      <vt:lpstr>Constantia</vt:lpstr>
      <vt:lpstr>Lucida Sans Unicode</vt:lpstr>
      <vt:lpstr>Times New Roman</vt:lpstr>
      <vt:lpstr>Verdana</vt:lpstr>
      <vt:lpstr>Wingdings 2</vt:lpstr>
      <vt:lpstr>Wingdings 3</vt:lpstr>
      <vt:lpstr>Сектор</vt:lpstr>
      <vt:lpstr>Презентация PowerPoint</vt:lpstr>
      <vt:lpstr>Уважаемые жители и гости района !</vt:lpstr>
      <vt:lpstr>Административно – территориальное деление</vt:lpstr>
      <vt:lpstr>Что такое бюджет ?</vt:lpstr>
      <vt:lpstr>Доходы бюджета</vt:lpstr>
      <vt:lpstr> Расходы бюджета</vt:lpstr>
      <vt:lpstr>Дефицит или  профицит</vt:lpstr>
      <vt:lpstr>Презентация PowerPoint</vt:lpstr>
      <vt:lpstr>Презентация PowerPoint</vt:lpstr>
      <vt:lpstr>Межбюджетные трансферты (безвозмездные поступления) – это средства одного бюджета бюджетной системы РФ, перечисляемые другому бюджету бюджетной системы РФ</vt:lpstr>
      <vt:lpstr> Исполнение бюджета по доходам за  2023  год </vt:lpstr>
      <vt:lpstr>Презентация PowerPoint</vt:lpstr>
      <vt:lpstr>Расходная часть бюджета Батецкого поселения в разрезе разделов и подразделов, в тыс. рублей</vt:lpstr>
      <vt:lpstr>Расходная часть бюджета Батецкого поселения в разрезе разделов и подразделов, в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Муниципальный долг  (тыс.руб.)</vt:lpstr>
      <vt:lpstr>Комитет финансов Администрации Батецкого муниципального района</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Наташа</dc:creator>
  <cp:lastModifiedBy>1</cp:lastModifiedBy>
  <cp:revision>1083</cp:revision>
  <dcterms:created xsi:type="dcterms:W3CDTF">2012-12-19T07:56:30Z</dcterms:created>
  <dcterms:modified xsi:type="dcterms:W3CDTF">2024-04-01T06:22:02Z</dcterms:modified>
</cp:coreProperties>
</file>