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7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" initials="1" lastIdx="1" clrIdx="0">
    <p:extLst>
      <p:ext uri="{19B8F6BF-5375-455C-9EA6-DF929625EA0E}">
        <p15:presenceInfo xmlns:p15="http://schemas.microsoft.com/office/powerpoint/2012/main" userId="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5407" autoAdjust="0"/>
  </p:normalViewPr>
  <p:slideViewPr>
    <p:cSldViewPr snapToGrid="0">
      <p:cViewPr varScale="1">
        <p:scale>
          <a:sx n="90" d="100"/>
          <a:sy n="90" d="100"/>
        </p:scale>
        <p:origin x="1404" y="90"/>
      </p:cViewPr>
      <p:guideLst/>
    </p:cSldViewPr>
  </p:slideViewPr>
  <p:outlineViewPr>
    <p:cViewPr>
      <p:scale>
        <a:sx n="33" d="100"/>
        <a:sy n="33" d="100"/>
      </p:scale>
      <p:origin x="0" y="-5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7379.3</c:v>
                </c:pt>
                <c:pt idx="1">
                  <c:v>2.5</c:v>
                </c:pt>
                <c:pt idx="2">
                  <c:v>6923.9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D9-49EE-BAA7-5BE5032D538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7620.5</c:v>
                </c:pt>
                <c:pt idx="1">
                  <c:v>2.5</c:v>
                </c:pt>
                <c:pt idx="2">
                  <c:v>4635.8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D9-49EE-BAA7-5BE5032D538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7779.7</c:v>
                </c:pt>
                <c:pt idx="1">
                  <c:v>2.5</c:v>
                </c:pt>
                <c:pt idx="2">
                  <c:v>4575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D9-49EE-BAA7-5BE5032D53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shape val="box"/>
        <c:axId val="1628064911"/>
        <c:axId val="1628041615"/>
        <c:axId val="1721912175"/>
      </c:bar3DChart>
      <c:catAx>
        <c:axId val="16280649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Наименование доходов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28041615"/>
        <c:crosses val="autoZero"/>
        <c:auto val="1"/>
        <c:lblAlgn val="ctr"/>
        <c:lblOffset val="100"/>
        <c:noMultiLvlLbl val="0"/>
      </c:catAx>
      <c:valAx>
        <c:axId val="1628041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Тыс.рублей</a:t>
                </a:r>
              </a:p>
              <a:p>
                <a:pPr>
                  <a:defRPr/>
                </a:pPr>
                <a:endParaRPr lang="ru-R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28064911"/>
        <c:crosses val="autoZero"/>
        <c:crossBetween val="between"/>
      </c:valAx>
      <c:serAx>
        <c:axId val="1721912175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28041615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105064632643592"/>
          <c:y val="6.9226881732673398E-2"/>
          <c:w val="0.81894923522174357"/>
          <c:h val="0.46942815576753461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безопасность</c:v>
                </c:pt>
                <c:pt idx="2">
                  <c:v>Национальная экономика (дорожный фонд)</c:v>
                </c:pt>
                <c:pt idx="3">
                  <c:v>Жилищно-коммунальное хозяйство</c:v>
                </c:pt>
                <c:pt idx="4">
                  <c:v>Культура</c:v>
                </c:pt>
                <c:pt idx="5">
                  <c:v>Физкультура и спорт</c:v>
                </c:pt>
                <c:pt idx="6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378.1</c:v>
                </c:pt>
                <c:pt idx="1">
                  <c:v>112.1</c:v>
                </c:pt>
                <c:pt idx="2">
                  <c:v>7335.1</c:v>
                </c:pt>
                <c:pt idx="3">
                  <c:v>6433.9</c:v>
                </c:pt>
                <c:pt idx="4">
                  <c:v>39.5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93-4600-83DF-2CAA1EA5250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безопасность</c:v>
                </c:pt>
                <c:pt idx="2">
                  <c:v>Национальная экономика (дорожный фонд)</c:v>
                </c:pt>
                <c:pt idx="3">
                  <c:v>Жилищно-коммунальное хозяйство</c:v>
                </c:pt>
                <c:pt idx="4">
                  <c:v>Культура</c:v>
                </c:pt>
                <c:pt idx="5">
                  <c:v>Физкультура и спорт</c:v>
                </c:pt>
                <c:pt idx="6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263.89999999999998</c:v>
                </c:pt>
                <c:pt idx="1">
                  <c:v>112.1</c:v>
                </c:pt>
                <c:pt idx="2">
                  <c:v>6074.1</c:v>
                </c:pt>
                <c:pt idx="3">
                  <c:v>5518.2</c:v>
                </c:pt>
                <c:pt idx="4">
                  <c:v>40.1</c:v>
                </c:pt>
                <c:pt idx="5">
                  <c:v>5</c:v>
                </c:pt>
                <c:pt idx="6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93-4600-83DF-2CAA1EA525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безопасность</c:v>
                </c:pt>
                <c:pt idx="2">
                  <c:v>Национальная экономика (дорожный фонд)</c:v>
                </c:pt>
                <c:pt idx="3">
                  <c:v>Жилищно-коммунальное хозяйство</c:v>
                </c:pt>
                <c:pt idx="4">
                  <c:v>Культура</c:v>
                </c:pt>
                <c:pt idx="5">
                  <c:v>Физкультура и спорт</c:v>
                </c:pt>
                <c:pt idx="6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263.89999999999998</c:v>
                </c:pt>
                <c:pt idx="1">
                  <c:v>112.1</c:v>
                </c:pt>
                <c:pt idx="2">
                  <c:v>6154.6</c:v>
                </c:pt>
                <c:pt idx="3">
                  <c:v>5227.8999999999996</c:v>
                </c:pt>
                <c:pt idx="4">
                  <c:v>30.5</c:v>
                </c:pt>
                <c:pt idx="5">
                  <c:v>5</c:v>
                </c:pt>
                <c:pt idx="6">
                  <c:v>86.1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93-4600-83DF-2CAA1EA525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793185999"/>
        <c:axId val="1793163951"/>
        <c:axId val="0"/>
      </c:bar3DChart>
      <c:catAx>
        <c:axId val="17931859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3163951"/>
        <c:crosses val="autoZero"/>
        <c:auto val="1"/>
        <c:lblAlgn val="ctr"/>
        <c:lblOffset val="100"/>
        <c:noMultiLvlLbl val="0"/>
      </c:catAx>
      <c:valAx>
        <c:axId val="1793163951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Тыс.рублей</a:t>
                </a:r>
              </a:p>
            </c:rich>
          </c:tx>
          <c:layout>
            <c:manualLayout>
              <c:xMode val="edge"/>
              <c:yMode val="edge"/>
              <c:x val="4.8087648661476669E-2"/>
              <c:y val="8.83902286135932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1"/>
        <c:majorTickMark val="none"/>
        <c:minorTickMark val="none"/>
        <c:tickLblPos val="nextTo"/>
        <c:crossAx val="179318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A427B10-D875-4CB5-AC1F-208405C2C1A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80522" cy="511204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0EAFE1-B6FB-433C-B424-AB298845798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018321" y="0"/>
            <a:ext cx="3080522" cy="511204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458183-15AE-4181-A721-FDED6031511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723235"/>
            <a:ext cx="3080522" cy="511204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7436BE4-D435-49BA-B50A-A108D5286655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018321" y="9723235"/>
            <a:ext cx="3080522" cy="511204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E7D0371-87AF-449D-B4E6-A3670BD27F77}" type="slidenum">
              <a:t>‹#›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94230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4123F829-B63D-4D55-9335-BB8003BC73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0" y="777596"/>
            <a:ext cx="356" cy="356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4BCDCB1-4B82-4494-9333-7E486B854C8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09921" y="4861444"/>
            <a:ext cx="5679000" cy="46051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707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ru-RU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2C74EE8-C628-41C2-BA0C-DC57DE7789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7291607-565B-4CED-8AA1-02658598F0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2C0E4254-4715-4AB4-80F4-E24408C5C8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BA2E8EA-AAB4-41B9-B058-4B11779F762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E644223-BF60-4634-A338-78917A3131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43A94B2-5E45-4358-9232-17B74F15368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5512FF2-BE6F-46EF-8D99-94332A054C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15CE9C6-80B6-4282-92FE-31124AA1072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819963DB-DD61-4627-8A3A-6C0A57344B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EF411D3-43B2-4C7C-B671-065CDF5C0E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F75BBED-09CB-4294-A76E-5EE23231C0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BD36861-3B83-40D8-B43B-3EDA590E4A6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F450D12-C04B-4287-8180-86C1AFFDBE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F6D79EE-5F2E-4A7A-BDBF-46D00725C7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E67F176-6575-4366-AA63-BF5A2FB24F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D66DE9D-B37B-4133-9FFA-A30B5D2A59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4585D5E5-FF01-42F3-9E0C-BFEAE543DA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B5B20B8-849F-4C7C-BB27-ACD24DD310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8E58D81-3600-4DDD-A74E-B7D54624AC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F5285DCB-9080-4DED-A82E-C4C6B0AE276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8575475-3855-4518-A801-371791E477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DC0EF7E-5779-48FE-82A4-F61906A8FD1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CB760FB-4707-4DE7-8326-BFD5B7097F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D34170B-4D23-40C6-8ED8-86C3A33E53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1C7316AD-4531-4568-B64E-DA591A35A6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010319F2-F070-4F88-9991-03644331AAD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420C2D7-6FA6-4B51-82E5-D4C48B5A7B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2E73045-CB16-44CE-9F33-2EA9F1D17E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BCE96A2-0E9C-4A0E-8554-5CD644244B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7632ECB-EEE3-4EC9-8C43-1DCA70AA449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369555B5-BB91-47D8-B6DE-7C37FEF111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EAF48A8F-654C-4D1E-9B53-4002D37F539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6A49D7D-45FE-4DBD-9D5F-BA89F0B802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04FFC496-A675-403B-9339-257A997F054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DD299B7-998B-4763-BCD9-2EBA370649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8A5FAAB5-1290-4ED5-844D-FDB4D1D54B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BAB931A-5B70-4487-81A7-67966677B4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4925" cy="38369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5BA6F3E-7432-434A-AE67-66EC025603E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B3C39-0533-447A-81AC-C03C8016E57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480"/>
            <a:ext cx="6858000" cy="2387516"/>
          </a:xfrm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6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B04204-5743-4BB3-818D-1FAF6DC65D1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159"/>
            <a:ext cx="6858000" cy="1655640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F3AC9B-B301-4C87-A97B-D7A61BADB54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46EC62-41EC-4484-BFBC-EFA788EB9C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D0FA83-EBBB-4C1A-A417-5480D2F060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A9AFBE-4D34-467B-8B75-B0AD79A9781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4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02861-758D-48FF-9973-773B3EB0CEA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>
            <a:lvl1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F688F2-2A77-4D70-8DEC-A65B87ABAC4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F33C53-94CC-4CEE-885C-D23CA275E5A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C97569-9C05-45E6-A732-4359CD7159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264821-A894-4B97-B7C6-50F18130EA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B22369-3C81-452D-BE88-855D8DB686E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44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91B2AA9-F836-4893-926F-98CD0832979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748555" y="244437"/>
            <a:ext cx="2097002" cy="5851437"/>
          </a:xfrm>
        </p:spPr>
        <p:txBody>
          <a:bodyPr vert="eaVert" anchor="t"/>
          <a:lstStyle>
            <a:lvl1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FC9ADD-7C0B-4711-9B5A-412C8424BA9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44437"/>
            <a:ext cx="6138723" cy="585143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56C4E0-6621-47A1-ADE4-79B4494D62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CD4DEC-8515-4D14-AB74-E31B1C57FB4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ED33A8-91DB-4233-9272-87FF726F50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263F4C-D30C-4B0B-8E4F-E7FB51BF91A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288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227859-D06D-40AC-9A19-BD3EB8FAF53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480"/>
            <a:ext cx="6858000" cy="2387516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1EDB30-2EE3-448A-BEBA-E27DFF3E744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159"/>
            <a:ext cx="6858000" cy="1655640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B79AA3-F43D-4972-BB0D-668D10EA3C9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4E3FCE-002F-4790-876F-0D156DB79526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8605B4-7D9E-44CE-9CCC-2CE0E5286D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A3C7E5-52E0-4275-BB61-27A6C8D7BF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4D4D6A-E9F5-48AA-8DAB-88D55977259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096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89976-0DE1-4E47-8984-44D22E54FE5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FD5926-7EE4-4EA8-AEFE-D9CE5816056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8558" y="1825563"/>
            <a:ext cx="7886882" cy="4351318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C4AC54-60A2-4AF4-BDE8-A1D75A18E1F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F31A0C-6534-418B-958C-8568E05F5E60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6854D3-EB95-4254-A6FC-69A0F43F3C9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FA0423-C6A0-4F5C-81A6-3C186E46C3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9E0486-73F6-4374-8FBC-11AF1B8106D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670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2DEB5E-C8A4-4A1C-A8E0-B48D0BD35D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76" y="1709644"/>
            <a:ext cx="7886882" cy="2852644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0AF80B-3301-438B-8764-4DF62D01C4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76" y="4589638"/>
            <a:ext cx="7886882" cy="1500118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7448B5-D39F-4A74-8562-9FA6000368F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F8880A-B2FB-4254-93FC-BF7AA4D54B31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619C3B-58A6-42AB-90C8-60D445FDB7F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7AD6AA-69C5-4B77-9296-0CC61693B9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1BBF78-0211-4F81-B13F-9FA72E0AAF9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246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8A14B-4B70-4509-81F4-FFB877E9A8E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931579-5B49-46FF-A8A3-592C8C53C5C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8558" y="1825563"/>
            <a:ext cx="3867116" cy="4351318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B5B548-241B-4547-B956-3E1A5AE42D9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648315" y="1825563"/>
            <a:ext cx="3867116" cy="4351318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018179-B6FF-4419-9E7F-ED547DBADD8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14CF1A-8DD6-4195-B489-968DF23E7D9F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8C09BE-4BA8-46E7-8A9D-2411C442564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78057E-4715-4B41-9D64-5559136DD3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A40492-FF8D-405A-A436-147881C3BCE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900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98EEB4-1A2E-421B-8E15-B0CC5F671A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359" y="365037"/>
            <a:ext cx="7886882" cy="132552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A23372-660F-4BC8-B575-41196189A2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359" y="1681197"/>
            <a:ext cx="3868561" cy="82403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3F41E5-C766-45C3-BA84-EAA99ED4563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30359" y="2505236"/>
            <a:ext cx="3868561" cy="3684602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2D64C7-F078-4E43-ADF2-446603DC9BC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241" y="1681197"/>
            <a:ext cx="3887635" cy="82403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2C925F7-123B-43AD-B4F0-AD057E24704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629241" y="2505236"/>
            <a:ext cx="3887635" cy="3684602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134679D-DC45-483B-A311-5F7CDC3588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97FFAE-E6A2-4036-A05B-C9CB69195CE6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15B89D-84D2-480C-8558-6A4E9E5ED9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70E907-9FBE-483B-8597-C7FED9D69A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7E9718-18DE-42E0-B5B1-C0AD7664021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949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7AB4B-CFBA-4512-8106-43E25074A54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D04DB5F-BB2D-4EC7-9770-86393F863D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142CE2-90E1-4A54-A41A-11518CC0C563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7750A40-275B-4886-85E3-A69750C3942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4BDDC1-CCDC-470E-BA17-8958B4268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9F2CE7-4070-4575-9022-F0013AA4752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304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1F4DB7-00B9-48C7-8F1F-7EB7FC71C5D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3C46B2-2779-4B0E-8D1D-DCAC172F8510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F386F26-7F3B-4F9E-A9D1-2B93512634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C44E58-8125-4DD7-BDDD-A2B0FF8D42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ADD90-C9E3-429D-B16E-F46A4554E8D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736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F4ECA2-38A7-4FEF-8D8B-6A8718616A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6F760B-3638-4D69-938B-A9841F4071C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32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137B9A-FF78-43BA-95E7-3E3D8F0BAB9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43909D-8B49-4BEA-B748-3FF86F1D8B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D1A9AA-FB9B-4249-9CF4-C221AAF3F892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0193FC-046B-4674-A7B0-8128BFDF0B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F476A0-1E86-42D0-B686-5D91A78AE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F1C805-6368-47C5-9AD7-351CA406DA0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58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4E343-D490-42A1-BAAC-6F08B662A74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>
            <a:lvl1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5EE8B2-C12C-451B-ABFE-7933ADECEE8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7718" y="1904759"/>
            <a:ext cx="8007483" cy="4190759"/>
          </a:xfrm>
        </p:spPr>
        <p:txBody>
          <a:bodyPr anchor="t" anchorCtr="0"/>
          <a:lstStyle>
            <a:lvl1pPr algn="l">
              <a:spcBef>
                <a:spcPts val="800"/>
              </a:spcBef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  <a:defRPr sz="32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0D6CE8-C237-4E73-86D6-BB1B1DA798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320CDC-4169-45B8-B565-27F7B092E1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9B4BEA-368C-414A-B5B9-D6274A6729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432287-B46F-4E64-B2A2-7582F089EA3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97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D28B1-2EB6-4E49-A8CB-740D8BDF55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D61F68E-D9B9-4E19-B36A-6E5649555A7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anchor="t" anchorCtr="1"/>
          <a:lstStyle>
            <a:lvl1pPr algn="ctr" hangingPunct="0">
              <a:defRPr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339FD1-5E39-4629-9503-A3112486ACF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F6828F-280E-4F2E-9BA3-1486F1233AE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944F1F-F873-440C-9045-9260526322B0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50E02D-0250-493D-890B-655C48FC5F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D19DC6-6AB2-4F23-91F9-36A30F6414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F36053-C280-4A24-BE12-25F6640AE53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921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FE332E-D49C-4FBF-9FCE-46F4A2FC960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8C5E0B-37FA-4AEB-B9E3-9740509DB6A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7DE796-C21A-49DD-A65C-F78CACEC7E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3EF3F6-4838-4D44-BC74-76CEC3AAD08A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E18926-64CE-4819-92CA-4005B8F34D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C4E9BA-841C-4977-9AE8-D1D126AA0D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B54890-5D70-42DC-A7EF-BBBEC95C849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043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F73EAD-C2B2-4349-A2E6-3B96BF1AE55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720" y="365037"/>
            <a:ext cx="1971720" cy="5811844"/>
          </a:xfrm>
        </p:spPr>
        <p:txBody>
          <a:bodyPr vert="eaVert" anchor="t" anchorCtr="1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2EBF76-F4E8-4A05-BD48-B50A03944E2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558" y="365037"/>
            <a:ext cx="5762521" cy="581184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19F36B-8E38-4A72-AB01-15359A7381A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E0E1A7-E491-4C1C-BA15-98FAAD64672A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1FFAF6-112D-4585-800B-C61705C1D2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B544AA-8F16-4A2A-B2EC-A5F6503759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FE0E07-1835-414C-8C79-8C4BDE74867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292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14A67-0161-48AC-A6EF-B89EC21E309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480"/>
            <a:ext cx="6858000" cy="2387516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28E9D4-D885-42E9-AC55-1C25B697205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159"/>
            <a:ext cx="6858000" cy="1655640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88C013-9BEB-44B6-90FC-6861DC0A9B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A64A30-4CC5-4374-9749-884A4C8CCFB9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132EF-8723-4BEB-B609-C8226E16F93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2FC092-03B8-48D7-A87E-FFC2F6C9B3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731CB3-4B86-49B4-8B69-3E576CCE32C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0741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741B42-9195-4A69-A053-8F71365494B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618D72-134E-41C4-9A8F-C9ADF9A0F55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8558" y="1825563"/>
            <a:ext cx="7886882" cy="4351318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8E1883-147A-451D-9630-14828D9E26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9A875D-1E32-400E-A490-B5F356CCFD6E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542118-9B8D-4DD2-98A0-8063AD70FCE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0D3A08-2384-4A43-9E03-C1E998828B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E1DE53-C841-4625-8A58-6966AD9A2F5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7985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F67578-DB93-44F8-8DAE-A70780F180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76" y="1709644"/>
            <a:ext cx="7886882" cy="2852644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CA697A-59BF-4D3C-8B16-BA37BF58D2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76" y="4589638"/>
            <a:ext cx="7886882" cy="1500118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81BB3A-E7E7-45EB-BA15-195A170882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9CC6E0-4F01-4893-9182-B3CB26C648C9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D8ED2A-91ED-44D3-8439-1263ED82520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EC4F13-57AF-4FE9-864C-C7B046D63E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AEE531-1134-4FEB-88FE-9EE5D4A6DDD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213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FD228-33DE-4F5E-ABA6-48A0D60A805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914123-6244-4CF6-A3DE-81B6B31CC8C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8558" y="1825563"/>
            <a:ext cx="3867116" cy="4351318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3637A4-C619-4686-9787-E281B717CC8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648315" y="1825563"/>
            <a:ext cx="3867116" cy="4351318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354C78-5D01-4A48-BF65-68180955BD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49DA45-8AE7-45DE-BF66-537F6E6E5F88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86A714-2FDF-435D-9781-AC36B8DB87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0AABA8-9696-4118-8BC6-DD7F96C786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69719A-095D-4BC3-9BA4-C0BF73AD8F0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7211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97413-56C3-4B83-8BEB-9CE1EA7988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359" y="365037"/>
            <a:ext cx="7886882" cy="132552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98E074-970F-459F-A5CA-1603571F5A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359" y="1681197"/>
            <a:ext cx="3868561" cy="82403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CC9B921-817A-4167-81E1-341821A39D3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30359" y="2505236"/>
            <a:ext cx="3868561" cy="3684602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670D5A-D8E4-4040-80C3-C2563759111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241" y="1681197"/>
            <a:ext cx="3887635" cy="82403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0C583A-3DC9-419A-977A-85EA7742B90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629241" y="2505236"/>
            <a:ext cx="3887635" cy="3684602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28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0D8530C-CF7F-4A30-93DD-5E2574066CB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CF5155-5A61-4E79-80C7-BA5B2C1F69AB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584B378-E10C-400C-A3C4-C3F2595879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606C0BE-5C0A-491F-9AE1-6B1B209646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BF6126-2CA1-4DFE-A11C-56205748671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9876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5279A0-886C-4D04-838F-B316C98F36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EB80988-5404-40F6-AAF0-A6A8B1724B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CBBCDF-2C3A-4A3A-8E44-A4F2675CE423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5C00B3-AC53-46D1-995B-01173DE92B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8F5A859-7EB2-4A34-BD91-12B97D7128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27FFBD-8149-4E54-BF4D-2D66DB4BD42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8603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841606D-2CED-4E57-BB3A-E35EA805DC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AC22A4-088E-43D3-B4A5-044D2A2A6608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02B850E-B499-4421-BE31-EF96670CDB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3C901A-194B-4E8F-B48E-5621806455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7DD992-797C-48B5-BC20-BAB464EA5CD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4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3B8E4F-AEF7-43CE-8103-1A7F24B7EA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76" y="1709644"/>
            <a:ext cx="7886882" cy="2852644"/>
          </a:xfrm>
        </p:spPr>
        <p:txBody>
          <a:bodyPr anchor="b" anchorCtr="0"/>
          <a:lstStyle>
            <a:lvl1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6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5FE624-9510-4936-A0DC-01038F12D3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76" y="4589638"/>
            <a:ext cx="7886882" cy="1500118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A5430-3317-432E-B6D6-B39A8B0E79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974ACB-4222-4C23-ADFA-234A464935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1C6973-A8F2-4C08-83E6-4D5F10B15A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1FD844-8788-4AEC-BAD3-320253B3CCF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2931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BF04F9-DF89-4480-B924-4EE61A79DB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83B1B1-E903-4DD4-9FB7-18F99DE5FC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anchor="t"/>
          <a:lstStyle>
            <a:lvl1pPr marL="228600" indent="-228600">
              <a:spcBef>
                <a:spcPts val="1000"/>
              </a:spcBef>
              <a:buSzPct val="100000"/>
              <a:buFont typeface="Arial" pitchFamily="34"/>
              <a:buChar char="•"/>
              <a:defRPr sz="3200">
                <a:latin typeface="Calibri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EDCB10-1C98-453E-AD6A-E424D20FE75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174AAB-0207-47E2-B8A8-C07282A881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BAF585-6E22-4A51-A564-A6E80092DFE0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498506-E731-4CFF-928D-22F261B3CD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40422D-A5F7-489E-BECD-6FE241C030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5CD5F0-33A6-4ABA-9AF3-06704DFE3AE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7599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E69E9-DC16-4B35-8CB2-F6AAF9AFC3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02EF98D-2378-45E6-BA69-262DF0BAE86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anchor="t" anchorCtr="1"/>
          <a:lstStyle>
            <a:lvl1pPr algn="ctr" hangingPunct="0">
              <a:defRPr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F9BB98-BD0E-47F0-8742-CCD744ACFDE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0979F5-3614-4E1C-AEF6-7D083F06CD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4AEF84-3F55-4118-B4EC-4B3E09564F5D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FAC813-C44A-4E60-97AA-DA615CA726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E6AC1D-6126-4DB3-A0FE-DF83CC6386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06157B-AA5E-4DFA-8641-4423D44985B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9153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269835-3347-4679-A613-2C55FCBC092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68D999-7D8B-459E-B188-988E535B0D5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32AE11-3972-4B0D-8F4A-2E57FCC644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7B1777-BC05-4A36-97B3-BD878DF8D0CE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10DCB3-F1EE-4324-8B41-C5627B934F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E0635B-81F3-4CD5-BFAF-C95C2557AC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C46AFA-34CB-445A-B7CB-ADE0154FB66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7363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FC42FC-1512-4292-A0D6-9751E0548AB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720" y="365037"/>
            <a:ext cx="1971720" cy="5811844"/>
          </a:xfrm>
        </p:spPr>
        <p:txBody>
          <a:bodyPr vert="eaVert" anchor="t" anchorCtr="1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8735FF-E1F3-4648-8436-928EFE5EEBD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558" y="365037"/>
            <a:ext cx="5762521" cy="581184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84729A-0EDC-4F34-A12B-2F98A5332C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402B9C-76C8-48A7-A534-A968C50966D4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AE724A-E303-47EE-A89A-155BA33AFF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1AD36B-5652-4A5F-8515-BD05CB8EDA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F8BEC6-5099-4F2F-B73A-DBA78BDEB9C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0119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B095654-B68E-4F2E-ACDD-B53BFFC016DA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E7E047-27CB-4CE2-B9B1-BF135ED8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0654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E0A19B-E568-4A4D-BDA6-51C72DB3D414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B3A30B-4C06-4657-80B7-AAE1EEC86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740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9B8B032-F7A9-4A75-9721-6D2C909D7D73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82A61CC-41E6-4341-9065-674C8539A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6233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621B3F1-0BA3-43A4-B133-DF163062CC16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B38670-2501-4897-9C1E-AD024EA523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8871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CF26941-9750-4217-AEEE-6EC632B14C63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8D89E5-2E6D-4111-BC0C-0516C57040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889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00E035-4259-4402-ADEC-A501593B4CA5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A00EF6-B82D-4983-A171-77F1FD5480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08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E3D92-0DB4-4983-9D74-6C81C41628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>
            <a:lvl1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DAA20B-A633-447F-9BF8-7E28C04A9C7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4" y="1905115"/>
            <a:ext cx="3927604" cy="4191115"/>
          </a:xfrm>
        </p:spPr>
        <p:txBody>
          <a:bodyPr anchor="t" anchorCtr="0"/>
          <a:lstStyle>
            <a:lvl1pPr algn="l">
              <a:spcBef>
                <a:spcPts val="800"/>
              </a:spcBef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  <a:defRPr sz="32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917E3B-F671-4B66-B67B-0B4C6377C11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917963" y="1905115"/>
            <a:ext cx="3927604" cy="4191115"/>
          </a:xfrm>
        </p:spPr>
        <p:txBody>
          <a:bodyPr anchor="t" anchorCtr="0"/>
          <a:lstStyle>
            <a:lvl1pPr algn="l">
              <a:spcBef>
                <a:spcPts val="800"/>
              </a:spcBef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  <a:defRPr sz="32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9205AB-1D8A-4607-9FD9-70C41EE3C9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75BF93-98E2-4594-8E66-E0374544FC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451534-19A0-40CD-B640-E9A109AF74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C3F286-88CB-494F-91EA-899A2C3F692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8226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A828C20-2774-44E4-9A37-859F2168D68D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D76B32-6F56-4CC2-85AD-B79C4A978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4672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A82800E-2D11-4995-86DE-416A63817BCD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F858B0-8F51-4FFC-B79B-E9A1C50D9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4523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621B3F1-0BA3-43A4-B133-DF163062CC16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 lvl="0"/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B38670-2501-4897-9C1E-AD024EA523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8413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621B3F1-0BA3-43A4-B133-DF163062CC16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B38670-2501-4897-9C1E-AD024EA523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144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621B3F1-0BA3-43A4-B133-DF163062CC16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B38670-2501-4897-9C1E-AD024EA523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7117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621B3F1-0BA3-43A4-B133-DF163062CC16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B38670-2501-4897-9C1E-AD024EA5234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902225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621B3F1-0BA3-43A4-B133-DF163062CC16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B38670-2501-4897-9C1E-AD024EA523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4875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621B3F1-0BA3-43A4-B133-DF163062CC16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B38670-2501-4897-9C1E-AD024EA5234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27493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621B3F1-0BA3-43A4-B133-DF163062CC16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B38670-2501-4897-9C1E-AD024EA523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342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2E8E4B2-6BC3-48EC-915C-EE7B2D409538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3542983-6432-4B77-86FE-D7C04AA25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87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8A123-F153-44F1-BB23-F2D44685A0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359" y="365037"/>
            <a:ext cx="7886882" cy="1325523"/>
          </a:xfrm>
        </p:spPr>
        <p:txBody>
          <a:bodyPr anchorCtr="0"/>
          <a:lstStyle>
            <a:lvl1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341FE4-D778-4932-B4BF-D53BC80B8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359" y="1681197"/>
            <a:ext cx="3868561" cy="824038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5B3D13-835C-4AD6-8E8F-7B3660EAC6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30359" y="2505236"/>
            <a:ext cx="3868561" cy="3684602"/>
          </a:xfrm>
        </p:spPr>
        <p:txBody>
          <a:bodyPr anchor="t" anchorCtr="0"/>
          <a:lstStyle>
            <a:lvl1pPr algn="l">
              <a:spcBef>
                <a:spcPts val="800"/>
              </a:spcBef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  <a:defRPr sz="32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020BC1F-659B-46D9-A3B1-FC7EB1BEC7F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241" y="1681197"/>
            <a:ext cx="3887635" cy="824038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37251B-0E31-4FD6-999D-F84551471A4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629241" y="2505236"/>
            <a:ext cx="3887635" cy="3684602"/>
          </a:xfrm>
        </p:spPr>
        <p:txBody>
          <a:bodyPr anchor="t" anchorCtr="0"/>
          <a:lstStyle>
            <a:lvl1pPr algn="l">
              <a:spcBef>
                <a:spcPts val="800"/>
              </a:spcBef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  <a:defRPr sz="32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A6E482D-A8EF-463D-80B4-8311E6415A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0D864F-333F-4493-B2A2-E54CA46306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72FDA05-54F8-46FB-B466-46CE1989B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21018F-FDAC-4A9D-846A-E50EDCD9D21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3528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F613537-ED65-4604-A5AE-0646A300F15F}" type="datetime1">
              <a:rPr lang="ru-RU" smtClean="0"/>
              <a:pPr lvl="0"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992423-4621-4DFA-A367-4F083F032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86761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D73BFA8-3977-492E-9D67-33537F1BF03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F047FB-8120-4E29-B8F7-FFF1B498DC7C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703D477-914A-4F3E-981C-56500269D30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BA0EB2-835B-4408-B149-5229A48EE5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D47A14-58A9-4334-BD08-89F4A65DF456}" type="slidenum">
              <a:t>‹#›</a:t>
            </a:fld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0B8349D-1B49-434D-97D6-8472BF6727B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Ctr="1"/>
          <a:lstStyle>
            <a:lvl1pPr algn="ctr" hangingPunct="0">
              <a:defRPr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89404C06-5EA1-405C-8741-012D7D759C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5"/>
              </a:spcAft>
              <a:defRPr sz="3200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6510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8EC0B5-2BB8-4AE7-9295-FB27EEBE11D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>
            <a:lvl1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A09241-680B-444C-8F9F-DEB1B35ECF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2CADB7A-CFEF-43F3-BEF6-CA65F0FC6BB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12BBBB-DBA8-4373-9154-0FCC751ADF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ACF119-854A-4F5D-9031-7CAF150BA82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79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D75832-48F2-4B83-BA41-2C2AE2A838F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B9983A-BF07-4DA1-86AF-84200E2E9D8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AE0AD5B-6FC7-4D78-8D89-6F7F6A1221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A86299-4850-47C2-AD27-4559009AB24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50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D3F82E-DD8C-448E-BD27-AFE95A0ACA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 anchorCtr="0"/>
          <a:lstStyle>
            <a:lvl1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8B3660-CBF5-4404-BF6F-84FF7961281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anchor="t" anchorCtr="0"/>
          <a:lstStyle>
            <a:lvl1pPr algn="l">
              <a:spcBef>
                <a:spcPts val="800"/>
              </a:spcBef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  <a:defRPr sz="32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BD6617-DC58-4DEA-81B9-D3E8B12ECC4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DD6F6F-05E8-4B51-8600-7A4900A059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3B121F-E4FB-4F07-B3B7-483B1B27783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9B57BFA-4137-49A6-8024-006BE5040B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DE24BB-90DB-4BF8-9EAC-142D2B01741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47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54A48-907F-4918-8A59-A96955DF306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 anchorCtr="0"/>
          <a:lstStyle>
            <a:lvl1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40D739-D8EE-40F1-A50F-287EC7A2DCD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anchor="t"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6D86B6-0977-4647-A94D-267416A7B7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21E367-25B0-45E6-B1F9-C18F2DBB640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27FA3D-A773-4C9E-B1F0-AC2287A697D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4CBE32-EBF7-4368-812B-FDFF48F01A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98A633-047B-4210-94D4-CC9AB20FBC4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20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7E4D5-DA1D-4338-8513-B88B7096CB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44437"/>
            <a:ext cx="8385121" cy="14320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1" compatLnSpc="1">
            <a:noAutofit/>
          </a:bodyPr>
          <a:lstStyle/>
          <a:p>
            <a:pPr lvl="0"/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499BB6-45E5-49BF-86BF-5D3721ABB0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7718" y="1904759"/>
            <a:ext cx="8007483" cy="4190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B972FC-E440-4296-8D65-B56E5BE9310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990359" y="6244922"/>
            <a:ext cx="1901878" cy="4762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6118C0-FA9A-4AEC-ACD1-4C7311ADC27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68602" y="6244922"/>
            <a:ext cx="2895840" cy="4762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CCD5DE-96B3-4793-8E65-B2DFE791850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936839" y="6244922"/>
            <a:ext cx="1901878" cy="4762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4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 lvl="0"/>
            <a:fld id="{6A0114C1-3F2B-41D5-BBAA-3B76502554BB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Arial" pitchFamily="2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800"/>
        </a:spcBef>
        <a:spcAft>
          <a:spcPts val="0"/>
        </a:spcAft>
        <a:buNone/>
        <a:tabLst>
          <a:tab pos="571317" algn="l"/>
          <a:tab pos="1485717" algn="l"/>
          <a:tab pos="2400117" algn="l"/>
          <a:tab pos="3314517" algn="l"/>
          <a:tab pos="4228917" algn="l"/>
          <a:tab pos="5143317" algn="l"/>
          <a:tab pos="6057717" algn="l"/>
          <a:tab pos="6972117" algn="l"/>
          <a:tab pos="7886517" algn="l"/>
          <a:tab pos="8800917" algn="l"/>
          <a:tab pos="9715317" algn="l"/>
        </a:tabLst>
        <a:defRPr lang="ru-RU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BCD83-BB92-4694-B155-91ACDE1271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558" y="365037"/>
            <a:ext cx="7886882" cy="13255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113F64-80BE-410D-B50F-58CE15C8F4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8558" y="1825563"/>
            <a:ext cx="7886882" cy="4351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5FFA3D-E0BA-46AB-ACB2-D951AEE43CA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558" y="6356515"/>
            <a:ext cx="2057400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65A261F-EF0B-498B-9089-5DCD4F7D2B7B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54DA2D-E957-42C7-B9D0-52677159CA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9041" y="6356515"/>
            <a:ext cx="3085917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92C7C8-899F-43A9-A322-47801D07711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8041" y="6356515"/>
            <a:ext cx="2057400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630C3B6-E112-4413-8085-AA1E9DD42BCB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000000"/>
          </a:solidFill>
          <a:uFillTx/>
          <a:latin typeface="Calibri Light" pitchFamily="18"/>
          <a:ea typeface="Microsoft YaHei" pitchFamily="2"/>
          <a:cs typeface="Arial" pitchFamily="2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ru-RU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D94D8-BD5D-45ED-B555-9E3A47B356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558" y="365037"/>
            <a:ext cx="7886882" cy="13255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5C8133-4ABA-4167-9AAD-462E7DDE87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8558" y="1825563"/>
            <a:ext cx="7886882" cy="4351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CC6E50-02B3-45A1-B966-9AEBF8A1B5E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558" y="6356515"/>
            <a:ext cx="2057400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AAC6DE9-3726-4B3F-B7A3-EE9FB3A6ECC6}" type="datetime1">
              <a:rPr lang="ru-RU"/>
              <a:pPr lvl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1837A0-FB2B-4517-B961-0CD805A2F59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9041" y="6356515"/>
            <a:ext cx="3085917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DCDBFF-C9F2-472B-898C-C670755A2C1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8041" y="6356515"/>
            <a:ext cx="2057400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08E4E59-F923-4AAE-862D-5902831D4557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000000"/>
          </a:solidFill>
          <a:uFillTx/>
          <a:latin typeface="Calibri Light" pitchFamily="18"/>
          <a:ea typeface="Microsoft YaHei" pitchFamily="2"/>
          <a:cs typeface="Arial" pitchFamily="2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ru-RU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lvl="0"/>
            <a:fld id="{6A0114C1-3F2B-41D5-BBAA-3B76502554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1924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94DEDE4-91A0-4F77-9DD1-9670A28AB06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9484" y="299520"/>
            <a:ext cx="8015401" cy="914400"/>
          </a:xfrm>
        </p:spPr>
        <p:txBody>
          <a:bodyPr anchorCtr="1"/>
          <a:lstStyle/>
          <a:p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Текст 2">
            <a:extLst>
              <a:ext uri="{FF2B5EF4-FFF2-40B4-BE49-F238E27FC236}">
                <a16:creationId xmlns:a16="http://schemas.microsoft.com/office/drawing/2014/main" id="{88B6C80F-1D03-4EC6-83AE-5236F5DB5B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484" y="4125433"/>
            <a:ext cx="7925040" cy="2433047"/>
          </a:xfrm>
        </p:spPr>
        <p:txBody>
          <a:bodyPr anchorCtr="1">
            <a:normAutofit/>
          </a:bodyPr>
          <a:lstStyle/>
          <a:p>
            <a:pPr marL="342717" indent="-342717" algn="ctr">
              <a:spcBef>
                <a:spcPts val="800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ru-RU" sz="2000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8"/>
              </a:rPr>
              <a:t>К решению Совета депутатов </a:t>
            </a:r>
            <a:r>
              <a:rPr lang="ru-RU" sz="2000" i="1" dirty="0">
                <a:solidFill>
                  <a:srgbClr val="000099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18"/>
              </a:rPr>
              <a:t>Батецкого сельского поселения</a:t>
            </a:r>
          </a:p>
          <a:p>
            <a:pPr marL="342717" indent="-342717" algn="ctr">
              <a:spcBef>
                <a:spcPts val="800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ru-RU" sz="2000" dirty="0">
                <a:solidFill>
                  <a:srgbClr val="000099"/>
                </a:solidFill>
                <a:latin typeface="Arial" pitchFamily="18"/>
              </a:rPr>
              <a:t>  </a:t>
            </a:r>
            <a:r>
              <a:rPr lang="ru-RU" sz="2000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8"/>
              </a:rPr>
              <a:t>от 20.12.2023г. № 163-СД</a:t>
            </a:r>
          </a:p>
          <a:p>
            <a:pPr marL="342717" lvl="0" indent="-342717" algn="ctr">
              <a:lnSpc>
                <a:spcPct val="100000"/>
              </a:lnSpc>
              <a:spcBef>
                <a:spcPts val="800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ru-RU" sz="2000" i="1" dirty="0">
                <a:solidFill>
                  <a:srgbClr val="000099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18"/>
              </a:rPr>
              <a:t>«О бюджете Батецкого сельского поселения на </a:t>
            </a:r>
            <a:r>
              <a:rPr lang="ru-RU" sz="2000" b="1" i="1" dirty="0">
                <a:solidFill>
                  <a:srgbClr val="000099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18"/>
              </a:rPr>
              <a:t>2024</a:t>
            </a:r>
            <a:r>
              <a:rPr lang="ru-RU" sz="2000" i="1" dirty="0">
                <a:solidFill>
                  <a:srgbClr val="000099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18"/>
              </a:rPr>
              <a:t> год</a:t>
            </a:r>
          </a:p>
          <a:p>
            <a:pPr marL="342717" lvl="0" indent="-342717" algn="ctr">
              <a:lnSpc>
                <a:spcPct val="100000"/>
              </a:lnSpc>
              <a:spcBef>
                <a:spcPts val="695"/>
              </a:spcBef>
              <a:buNone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ru-RU" i="1" dirty="0">
                <a:solidFill>
                  <a:srgbClr val="000099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18"/>
              </a:rPr>
              <a:t>и на плановый период </a:t>
            </a:r>
            <a:r>
              <a:rPr lang="ru-RU" b="1" i="1" dirty="0">
                <a:solidFill>
                  <a:srgbClr val="000099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18"/>
              </a:rPr>
              <a:t>2025 и 2026 </a:t>
            </a:r>
            <a:r>
              <a:rPr lang="ru-RU" i="1" dirty="0">
                <a:solidFill>
                  <a:srgbClr val="000099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18"/>
              </a:rPr>
              <a:t>годов»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281F94D-93E1-2D22-5ECE-DC38C718C1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86" y="299520"/>
            <a:ext cx="8750596" cy="34555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3">
            <a:extLst>
              <a:ext uri="{FF2B5EF4-FFF2-40B4-BE49-F238E27FC236}">
                <a16:creationId xmlns:a16="http://schemas.microsoft.com/office/drawing/2014/main" id="{B957187C-7577-47AE-A566-80EE812261BF}"/>
              </a:ext>
            </a:extLst>
          </p:cNvPr>
          <p:cNvGrpSpPr/>
          <p:nvPr/>
        </p:nvGrpSpPr>
        <p:grpSpPr>
          <a:xfrm>
            <a:off x="168121" y="933117"/>
            <a:ext cx="8807758" cy="5924882"/>
            <a:chOff x="168121" y="933117"/>
            <a:chExt cx="8807758" cy="5924882"/>
          </a:xfrm>
        </p:grpSpPr>
        <p:grpSp>
          <p:nvGrpSpPr>
            <p:cNvPr id="6" name="Group 49">
              <a:extLst>
                <a:ext uri="{FF2B5EF4-FFF2-40B4-BE49-F238E27FC236}">
                  <a16:creationId xmlns:a16="http://schemas.microsoft.com/office/drawing/2014/main" id="{770222C0-D58D-49E1-AA20-88BDBCE35354}"/>
                </a:ext>
              </a:extLst>
            </p:cNvPr>
            <p:cNvGrpSpPr/>
            <p:nvPr/>
          </p:nvGrpSpPr>
          <p:grpSpPr>
            <a:xfrm>
              <a:off x="316080" y="3608238"/>
              <a:ext cx="8533439" cy="3097361"/>
              <a:chOff x="316080" y="3608238"/>
              <a:chExt cx="8533439" cy="3097361"/>
            </a:xfrm>
          </p:grpSpPr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AD4141D2-0F04-47A8-B7EF-625C35B1A07C}"/>
                  </a:ext>
                </a:extLst>
              </p:cNvPr>
              <p:cNvSpPr/>
              <p:nvPr/>
            </p:nvSpPr>
            <p:spPr>
              <a:xfrm>
                <a:off x="316080" y="5450276"/>
                <a:ext cx="4052720" cy="125532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cap="flat">
                <a:noFill/>
                <a:prstDash val="solid"/>
              </a:ln>
            </p:spPr>
            <p:txBody>
              <a:bodyPr vert="horz" wrap="square" lIns="96121" tIns="47877" rIns="96121" bIns="47877" anchor="t" anchorCtr="1" compatLnSpc="0">
                <a:noAutofit/>
              </a:bodyPr>
              <a:lstStyle/>
              <a:p>
                <a:pPr marL="0" marR="0" lvl="0" indent="0" algn="just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sz="16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Предоставляются на условиях долевого софинансирования расходов других бюджетов</a:t>
                </a:r>
              </a:p>
            </p:txBody>
          </p:sp>
          <p:sp>
            <p:nvSpPr>
              <p:cNvPr id="13" name="Полилиния: фигура 12">
                <a:extLst>
                  <a:ext uri="{FF2B5EF4-FFF2-40B4-BE49-F238E27FC236}">
                    <a16:creationId xmlns:a16="http://schemas.microsoft.com/office/drawing/2014/main" id="{52FEAA55-1D44-4041-BB03-277DA00D7B48}"/>
                  </a:ext>
                </a:extLst>
              </p:cNvPr>
              <p:cNvSpPr/>
              <p:nvPr/>
            </p:nvSpPr>
            <p:spPr>
              <a:xfrm>
                <a:off x="1896533" y="4513061"/>
                <a:ext cx="6107289" cy="871740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</a:ln>
            </p:spPr>
            <p:txBody>
              <a:bodyPr vert="horz" wrap="square" lIns="96121" tIns="47877" rIns="96121" bIns="47877" anchor="t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Субсидии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(от латинского «</a:t>
                </a:r>
                <a:r>
                  <a:rPr lang="en-US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Subsidium</a:t>
                </a:r>
                <a:r>
                  <a:rPr lang="ru-RU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»-поддержка)</a:t>
                </a:r>
              </a:p>
            </p:txBody>
          </p:sp>
          <p:sp>
            <p:nvSpPr>
              <p:cNvPr id="14" name="Text Box 10">
                <a:extLst>
                  <a:ext uri="{FF2B5EF4-FFF2-40B4-BE49-F238E27FC236}">
                    <a16:creationId xmlns:a16="http://schemas.microsoft.com/office/drawing/2014/main" id="{2BE124E4-F741-4C37-958A-B9F124F8D414}"/>
                  </a:ext>
                </a:extLst>
              </p:cNvPr>
              <p:cNvSpPr/>
              <p:nvPr/>
            </p:nvSpPr>
            <p:spPr>
              <a:xfrm>
                <a:off x="5168129" y="3608238"/>
                <a:ext cx="3681390" cy="1070925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cap="flat">
                <a:noFill/>
                <a:prstDash val="solid"/>
              </a:ln>
            </p:spPr>
            <p:txBody>
              <a:bodyPr vert="horz" wrap="square" lIns="96121" tIns="47877" rIns="96121" bIns="47877" anchor="t" anchorCtr="1" compatLnSpc="0">
                <a:noAutofit/>
              </a:bodyPr>
              <a:lstStyle/>
              <a:p>
                <a:pPr marL="0" marR="0" lvl="0" indent="0" algn="just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sz="16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Вы финансируете получение дополнительного образования</a:t>
                </a:r>
              </a:p>
              <a:p>
                <a:pPr marL="0" marR="0" lvl="0" indent="0" algn="just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sz="16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своего ребёнка</a:t>
                </a:r>
              </a:p>
            </p:txBody>
          </p:sp>
        </p:grpSp>
        <p:sp>
          <p:nvSpPr>
            <p:cNvPr id="15" name="AutoShape 6">
              <a:extLst>
                <a:ext uri="{FF2B5EF4-FFF2-40B4-BE49-F238E27FC236}">
                  <a16:creationId xmlns:a16="http://schemas.microsoft.com/office/drawing/2014/main" id="{F152C949-9C9A-4CC8-80D3-1412B5F15BAE}"/>
                </a:ext>
              </a:extLst>
            </p:cNvPr>
            <p:cNvSpPr/>
            <p:nvPr/>
          </p:nvSpPr>
          <p:spPr>
            <a:xfrm>
              <a:off x="168121" y="933117"/>
              <a:ext cx="8784723" cy="592488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0004" tIns="46798" rIns="90004" bIns="46798" anchor="t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16" name="Group 47">
              <a:extLst>
                <a:ext uri="{FF2B5EF4-FFF2-40B4-BE49-F238E27FC236}">
                  <a16:creationId xmlns:a16="http://schemas.microsoft.com/office/drawing/2014/main" id="{F419150D-6DFE-4DC3-930A-88D0DB5BD4D5}"/>
                </a:ext>
              </a:extLst>
            </p:cNvPr>
            <p:cNvGrpSpPr/>
            <p:nvPr/>
          </p:nvGrpSpPr>
          <p:grpSpPr>
            <a:xfrm>
              <a:off x="276122" y="984954"/>
              <a:ext cx="8333273" cy="1674725"/>
              <a:chOff x="276122" y="984954"/>
              <a:chExt cx="8333273" cy="1674725"/>
            </a:xfrm>
          </p:grpSpPr>
          <p:sp>
            <p:nvSpPr>
              <p:cNvPr id="19" name="Полилиния: фигура 18">
                <a:extLst>
                  <a:ext uri="{FF2B5EF4-FFF2-40B4-BE49-F238E27FC236}">
                    <a16:creationId xmlns:a16="http://schemas.microsoft.com/office/drawing/2014/main" id="{85BBBA7C-099C-4ABB-812D-A6ED5D5A1ACA}"/>
                  </a:ext>
                </a:extLst>
              </p:cNvPr>
              <p:cNvSpPr/>
              <p:nvPr/>
            </p:nvSpPr>
            <p:spPr>
              <a:xfrm>
                <a:off x="761759" y="1772637"/>
                <a:ext cx="7361998" cy="773280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cap="flat">
                <a:noFill/>
                <a:prstDash val="solid"/>
              </a:ln>
            </p:spPr>
            <p:txBody>
              <a:bodyPr vert="horz" wrap="square" lIns="90004" tIns="46798" rIns="90004" bIns="46798" anchor="t" anchorCtr="0" compatLnSpc="0">
                <a:noAutofit/>
              </a:bodyPr>
              <a:lstStyle/>
              <a:p>
                <a:pPr marL="0" marR="0" lvl="0" indent="0" algn="l" defTabSz="914400" rtl="0" fontAlgn="auto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ru-RU" sz="18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22" name="Полилиния: фигура 21">
                <a:extLst>
                  <a:ext uri="{FF2B5EF4-FFF2-40B4-BE49-F238E27FC236}">
                    <a16:creationId xmlns:a16="http://schemas.microsoft.com/office/drawing/2014/main" id="{2ED7F6D5-E744-4D47-A740-7A8DDDB4C625}"/>
                  </a:ext>
                </a:extLst>
              </p:cNvPr>
              <p:cNvSpPr/>
              <p:nvPr/>
            </p:nvSpPr>
            <p:spPr>
              <a:xfrm>
                <a:off x="1794933" y="984954"/>
                <a:ext cx="6208889" cy="62532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</a:ln>
            </p:spPr>
            <p:txBody>
              <a:bodyPr vert="horz" wrap="square" lIns="90004" tIns="46798" rIns="90004" bIns="46798" anchor="t" anchorCtr="0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     Дотации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  от лат. «</a:t>
                </a:r>
                <a:r>
                  <a:rPr lang="en-US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Dotatio</a:t>
                </a:r>
                <a:r>
                  <a:rPr lang="ru-RU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»-дар, пожертвование)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ru-RU" b="1" i="0" u="none" strike="noStrike" kern="1200" cap="none" spc="0" baseline="0" dirty="0">
                  <a:solidFill>
                    <a:srgbClr val="000000"/>
                  </a:solidFill>
                  <a:uFillTx/>
                  <a:latin typeface="Times New Roman" pitchFamily="18"/>
                  <a:ea typeface="Arial" pitchFamily="2"/>
                  <a:cs typeface="Arial" pitchFamily="2"/>
                </a:endParaRPr>
              </a:p>
            </p:txBody>
          </p:sp>
          <p:sp>
            <p:nvSpPr>
              <p:cNvPr id="23" name="Text Box 15">
                <a:extLst>
                  <a:ext uri="{FF2B5EF4-FFF2-40B4-BE49-F238E27FC236}">
                    <a16:creationId xmlns:a16="http://schemas.microsoft.com/office/drawing/2014/main" id="{F07600AA-E5A2-4F84-9DEF-169C1043F5BE}"/>
                  </a:ext>
                </a:extLst>
              </p:cNvPr>
              <p:cNvSpPr/>
              <p:nvPr/>
            </p:nvSpPr>
            <p:spPr>
              <a:xfrm>
                <a:off x="276122" y="1864660"/>
                <a:ext cx="3786476" cy="773281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cap="flat">
                <a:noFill/>
                <a:prstDash val="solid"/>
              </a:ln>
            </p:spPr>
            <p:txBody>
              <a:bodyPr vert="horz" wrap="square" lIns="90004" tIns="46798" rIns="90004" bIns="46798" anchor="t" anchorCtr="1" compatLnSpc="0">
                <a:noAutofit/>
              </a:bodyPr>
              <a:lstStyle/>
              <a:p>
                <a:pPr marL="0" marR="0" lvl="0" indent="0" algn="just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sz="16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Предоставляются на безвозмездной и безвозвратной основе без установления направлений и (или) условий их использования</a:t>
                </a:r>
              </a:p>
            </p:txBody>
          </p:sp>
          <p:sp>
            <p:nvSpPr>
              <p:cNvPr id="24" name="Text Box 16">
                <a:extLst>
                  <a:ext uri="{FF2B5EF4-FFF2-40B4-BE49-F238E27FC236}">
                    <a16:creationId xmlns:a16="http://schemas.microsoft.com/office/drawing/2014/main" id="{3DF06B75-F794-4B06-8AAF-51DFF3502F55}"/>
                  </a:ext>
                </a:extLst>
              </p:cNvPr>
              <p:cNvSpPr/>
              <p:nvPr/>
            </p:nvSpPr>
            <p:spPr>
              <a:xfrm>
                <a:off x="5471275" y="1837938"/>
                <a:ext cx="3138120" cy="821741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cap="flat">
                <a:noFill/>
                <a:prstDash val="solid"/>
              </a:ln>
            </p:spPr>
            <p:txBody>
              <a:bodyPr vert="horz" wrap="square" lIns="90004" tIns="46798" rIns="90004" bIns="46798" anchor="t" anchorCtr="1" compatLnSpc="0">
                <a:noAutofit/>
              </a:bodyPr>
              <a:lstStyle/>
              <a:p>
                <a:pPr marL="0" marR="0" lvl="0" indent="0" algn="just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sz="16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Вы даете своему ребенку деньги на «карманные расходы»</a:t>
                </a:r>
              </a:p>
            </p:txBody>
          </p:sp>
        </p:grpSp>
        <p:grpSp>
          <p:nvGrpSpPr>
            <p:cNvPr id="25" name="Group 48">
              <a:extLst>
                <a:ext uri="{FF2B5EF4-FFF2-40B4-BE49-F238E27FC236}">
                  <a16:creationId xmlns:a16="http://schemas.microsoft.com/office/drawing/2014/main" id="{9E12217A-C561-4449-804A-225AB97CB133}"/>
                </a:ext>
              </a:extLst>
            </p:cNvPr>
            <p:cNvGrpSpPr/>
            <p:nvPr/>
          </p:nvGrpSpPr>
          <p:grpSpPr>
            <a:xfrm>
              <a:off x="316080" y="2846517"/>
              <a:ext cx="8659799" cy="3859083"/>
              <a:chOff x="316080" y="2846517"/>
              <a:chExt cx="8659799" cy="3859083"/>
            </a:xfrm>
          </p:grpSpPr>
          <p:sp>
            <p:nvSpPr>
              <p:cNvPr id="28" name="Полилиния: фигура 27">
                <a:extLst>
                  <a:ext uri="{FF2B5EF4-FFF2-40B4-BE49-F238E27FC236}">
                    <a16:creationId xmlns:a16="http://schemas.microsoft.com/office/drawing/2014/main" id="{A03675AA-26E7-48BA-B4C5-834A463A1901}"/>
                  </a:ext>
                </a:extLst>
              </p:cNvPr>
              <p:cNvSpPr/>
              <p:nvPr/>
            </p:nvSpPr>
            <p:spPr>
              <a:xfrm>
                <a:off x="1896533" y="2846517"/>
                <a:ext cx="6107289" cy="696246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</a:ln>
            </p:spPr>
            <p:txBody>
              <a:bodyPr vert="horz" wrap="square" lIns="90004" tIns="46798" rIns="90004" bIns="46798" anchor="t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Субвенции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(от латинского «</a:t>
                </a:r>
                <a:r>
                  <a:rPr lang="en-US" b="1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Subvenire</a:t>
                </a:r>
                <a:r>
                  <a:rPr lang="ru-RU" b="1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»-приходить на помощь)</a:t>
                </a:r>
              </a:p>
            </p:txBody>
          </p:sp>
          <p:sp>
            <p:nvSpPr>
              <p:cNvPr id="29" name="Text Box 20">
                <a:extLst>
                  <a:ext uri="{FF2B5EF4-FFF2-40B4-BE49-F238E27FC236}">
                    <a16:creationId xmlns:a16="http://schemas.microsoft.com/office/drawing/2014/main" id="{81F6C458-B3EB-4D40-BD16-90F59CAE6416}"/>
                  </a:ext>
                </a:extLst>
              </p:cNvPr>
              <p:cNvSpPr/>
              <p:nvPr/>
            </p:nvSpPr>
            <p:spPr>
              <a:xfrm>
                <a:off x="316080" y="3608238"/>
                <a:ext cx="3905964" cy="1223324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cap="flat">
                <a:noFill/>
                <a:prstDash val="solid"/>
              </a:ln>
            </p:spPr>
            <p:txBody>
              <a:bodyPr vert="horz" wrap="square" lIns="90004" tIns="46798" rIns="90004" bIns="46798" anchor="t" anchorCtr="1" compatLnSpc="0">
                <a:noAutofit/>
              </a:bodyPr>
              <a:lstStyle/>
              <a:p>
                <a:pPr marL="0" marR="0" lvl="0" indent="0" algn="just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sz="15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Предоставляются на финансирование «переданных» полномочий другим публично-правовым </a:t>
                </a:r>
                <a:r>
                  <a:rPr lang="ru-RU" sz="16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образованиям</a:t>
                </a:r>
              </a:p>
            </p:txBody>
          </p:sp>
          <p:sp>
            <p:nvSpPr>
              <p:cNvPr id="30" name="Text Box 21">
                <a:extLst>
                  <a:ext uri="{FF2B5EF4-FFF2-40B4-BE49-F238E27FC236}">
                    <a16:creationId xmlns:a16="http://schemas.microsoft.com/office/drawing/2014/main" id="{967E99C2-37CB-44AE-A46B-A45A225CAB57}"/>
                  </a:ext>
                </a:extLst>
              </p:cNvPr>
              <p:cNvSpPr/>
              <p:nvPr/>
            </p:nvSpPr>
            <p:spPr>
              <a:xfrm>
                <a:off x="5294489" y="5450276"/>
                <a:ext cx="3681390" cy="1255324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noFill/>
              <a:ln cap="flat">
                <a:noFill/>
                <a:prstDash val="solid"/>
              </a:ln>
            </p:spPr>
            <p:txBody>
              <a:bodyPr vert="horz" wrap="square" lIns="90004" tIns="46798" rIns="90004" bIns="46798" anchor="t" anchorCtr="0" compatLnSpc="0">
                <a:noAutofit/>
              </a:bodyPr>
              <a:lstStyle/>
              <a:p>
                <a:pPr marL="0" marR="0" lvl="0" indent="0" algn="just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ru-RU" sz="16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Times New Roman" pitchFamily="18"/>
                    <a:ea typeface="Arial" pitchFamily="2"/>
                    <a:cs typeface="Arial" pitchFamily="2"/>
                  </a:rPr>
                  <a:t>Вы «добавляете» средства, чтобы ваш ребенок купил себе новый телефон, если остальные он накопил сам</a:t>
                </a:r>
              </a:p>
            </p:txBody>
          </p:sp>
        </p:grpSp>
      </p:grpSp>
      <p:sp>
        <p:nvSpPr>
          <p:cNvPr id="31" name="Прямоугольник: скругленные углы 44">
            <a:extLst>
              <a:ext uri="{FF2B5EF4-FFF2-40B4-BE49-F238E27FC236}">
                <a16:creationId xmlns:a16="http://schemas.microsoft.com/office/drawing/2014/main" id="{B6A9D02B-A4DC-4B77-802B-93D962707469}"/>
              </a:ext>
            </a:extLst>
          </p:cNvPr>
          <p:cNvSpPr/>
          <p:nvPr/>
        </p:nvSpPr>
        <p:spPr>
          <a:xfrm>
            <a:off x="767519" y="248357"/>
            <a:ext cx="7830363" cy="6192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Безвозмездные поступления</a:t>
            </a:r>
          </a:p>
        </p:txBody>
      </p:sp>
      <p:sp>
        <p:nvSpPr>
          <p:cNvPr id="40" name="Стрелка: вправо 39">
            <a:extLst>
              <a:ext uri="{FF2B5EF4-FFF2-40B4-BE49-F238E27FC236}">
                <a16:creationId xmlns:a16="http://schemas.microsoft.com/office/drawing/2014/main" id="{73B3D506-B5AE-48A5-957E-2E772ED9A2F9}"/>
              </a:ext>
            </a:extLst>
          </p:cNvPr>
          <p:cNvSpPr/>
          <p:nvPr/>
        </p:nvSpPr>
        <p:spPr>
          <a:xfrm>
            <a:off x="4222044" y="1946551"/>
            <a:ext cx="1249231" cy="34672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2" name="Стрелка: вправо 41">
            <a:extLst>
              <a:ext uri="{FF2B5EF4-FFF2-40B4-BE49-F238E27FC236}">
                <a16:creationId xmlns:a16="http://schemas.microsoft.com/office/drawing/2014/main" id="{78526DDD-F59F-44D5-8573-39CBB1527A9C}"/>
              </a:ext>
            </a:extLst>
          </p:cNvPr>
          <p:cNvSpPr/>
          <p:nvPr/>
        </p:nvSpPr>
        <p:spPr>
          <a:xfrm>
            <a:off x="4222044" y="3729601"/>
            <a:ext cx="946085" cy="32311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: вправо 42">
            <a:extLst>
              <a:ext uri="{FF2B5EF4-FFF2-40B4-BE49-F238E27FC236}">
                <a16:creationId xmlns:a16="http://schemas.microsoft.com/office/drawing/2014/main" id="{1FC06AF9-A6ED-466C-9007-7C3EEFFF8E60}"/>
              </a:ext>
            </a:extLst>
          </p:cNvPr>
          <p:cNvSpPr/>
          <p:nvPr/>
        </p:nvSpPr>
        <p:spPr>
          <a:xfrm>
            <a:off x="4368800" y="5583986"/>
            <a:ext cx="925690" cy="34089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3">
            <a:extLst>
              <a:ext uri="{FF2B5EF4-FFF2-40B4-BE49-F238E27FC236}">
                <a16:creationId xmlns:a16="http://schemas.microsoft.com/office/drawing/2014/main" id="{93F764E6-5956-41DC-AFBD-2200B20E3FA4}"/>
              </a:ext>
            </a:extLst>
          </p:cNvPr>
          <p:cNvSpPr/>
          <p:nvPr/>
        </p:nvSpPr>
        <p:spPr>
          <a:xfrm>
            <a:off x="323999" y="858959"/>
            <a:ext cx="5295601" cy="30455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Text Box 24">
            <a:extLst>
              <a:ext uri="{FF2B5EF4-FFF2-40B4-BE49-F238E27FC236}">
                <a16:creationId xmlns:a16="http://schemas.microsoft.com/office/drawing/2014/main" id="{3D99AA3B-E8A2-4992-917F-E19448D5A1BC}"/>
              </a:ext>
            </a:extLst>
          </p:cNvPr>
          <p:cNvSpPr/>
          <p:nvPr/>
        </p:nvSpPr>
        <p:spPr>
          <a:xfrm>
            <a:off x="395276" y="1268281"/>
            <a:ext cx="8280358" cy="179748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0">
            <a:spAutoFit/>
          </a:bodyPr>
          <a:lstStyle/>
          <a:p>
            <a:pPr marL="0" marR="0" lvl="0" indent="361800" algn="just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Формирование расходов 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и плановом периоде за счет средств соответствующих бюджетов.</a:t>
            </a:r>
          </a:p>
          <a:p>
            <a:pPr marL="0" marR="0" lvl="0" indent="36180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Расходы бюджета сформированы и утверждены: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по муниципальным программам и непрограммным направлениям деятельности;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по ведомственной структуре.</a:t>
            </a:r>
          </a:p>
        </p:txBody>
      </p:sp>
      <p:sp>
        <p:nvSpPr>
          <p:cNvPr id="5" name="AutoShape 26">
            <a:extLst>
              <a:ext uri="{FF2B5EF4-FFF2-40B4-BE49-F238E27FC236}">
                <a16:creationId xmlns:a16="http://schemas.microsoft.com/office/drawing/2014/main" id="{DBCD09EE-9E7B-4E2D-8554-B041F561513E}"/>
              </a:ext>
            </a:extLst>
          </p:cNvPr>
          <p:cNvSpPr/>
          <p:nvPr/>
        </p:nvSpPr>
        <p:spPr>
          <a:xfrm>
            <a:off x="2767049" y="4151694"/>
            <a:ext cx="3511831" cy="103835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rgbClr val="99CC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sng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Разделы классификации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sng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расходов бюджета</a:t>
            </a:r>
          </a:p>
        </p:txBody>
      </p:sp>
      <p:sp>
        <p:nvSpPr>
          <p:cNvPr id="8" name="Text Box 42">
            <a:extLst>
              <a:ext uri="{FF2B5EF4-FFF2-40B4-BE49-F238E27FC236}">
                <a16:creationId xmlns:a16="http://schemas.microsoft.com/office/drawing/2014/main" id="{3F46E150-BE90-4EFE-8360-2378002705DE}"/>
              </a:ext>
            </a:extLst>
          </p:cNvPr>
          <p:cNvSpPr/>
          <p:nvPr/>
        </p:nvSpPr>
        <p:spPr>
          <a:xfrm>
            <a:off x="705039" y="4551361"/>
            <a:ext cx="1733791" cy="103835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01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«Общегосударственные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расходы»   </a:t>
            </a:r>
            <a:r>
              <a:rPr lang="ru-RU" sz="10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                                               </a:t>
            </a:r>
          </a:p>
        </p:txBody>
      </p:sp>
      <p:sp>
        <p:nvSpPr>
          <p:cNvPr id="11" name="Text Box 49">
            <a:extLst>
              <a:ext uri="{FF2B5EF4-FFF2-40B4-BE49-F238E27FC236}">
                <a16:creationId xmlns:a16="http://schemas.microsoft.com/office/drawing/2014/main" id="{DE0ECE5D-629B-477C-94E6-8A6827EF2CFF}"/>
              </a:ext>
            </a:extLst>
          </p:cNvPr>
          <p:cNvSpPr/>
          <p:nvPr/>
        </p:nvSpPr>
        <p:spPr>
          <a:xfrm flipH="1">
            <a:off x="230561" y="2989564"/>
            <a:ext cx="2240834" cy="127432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03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«Национальная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безопасность и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правоохранительная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деятельность»</a:t>
            </a:r>
          </a:p>
        </p:txBody>
      </p:sp>
      <p:grpSp>
        <p:nvGrpSpPr>
          <p:cNvPr id="12" name="Group 61">
            <a:extLst>
              <a:ext uri="{FF2B5EF4-FFF2-40B4-BE49-F238E27FC236}">
                <a16:creationId xmlns:a16="http://schemas.microsoft.com/office/drawing/2014/main" id="{557AF611-325F-4192-8F77-950423C50ED4}"/>
              </a:ext>
            </a:extLst>
          </p:cNvPr>
          <p:cNvGrpSpPr/>
          <p:nvPr/>
        </p:nvGrpSpPr>
        <p:grpSpPr>
          <a:xfrm>
            <a:off x="2767049" y="3028409"/>
            <a:ext cx="3254077" cy="979368"/>
            <a:chOff x="3207188" y="2334266"/>
            <a:chExt cx="1266174" cy="3266094"/>
          </a:xfrm>
        </p:grpSpPr>
        <p:sp>
          <p:nvSpPr>
            <p:cNvPr id="15" name="Text Box 52">
              <a:extLst>
                <a:ext uri="{FF2B5EF4-FFF2-40B4-BE49-F238E27FC236}">
                  <a16:creationId xmlns:a16="http://schemas.microsoft.com/office/drawing/2014/main" id="{9D6F9EDB-5F15-40FF-874B-BE4001293E10}"/>
                </a:ext>
              </a:extLst>
            </p:cNvPr>
            <p:cNvSpPr/>
            <p:nvPr/>
          </p:nvSpPr>
          <p:spPr>
            <a:xfrm>
              <a:off x="3249722" y="3655442"/>
              <a:ext cx="1223640" cy="2746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0004" tIns="46798" rIns="90004" bIns="46798" anchor="t" anchorCtr="1" compatLnSpc="0">
              <a:sp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6" name="Text Box 56">
              <a:extLst>
                <a:ext uri="{FF2B5EF4-FFF2-40B4-BE49-F238E27FC236}">
                  <a16:creationId xmlns:a16="http://schemas.microsoft.com/office/drawing/2014/main" id="{9C3F43C5-E3F4-46FD-8ECD-C51DCB5FDB80}"/>
                </a:ext>
              </a:extLst>
            </p:cNvPr>
            <p:cNvSpPr/>
            <p:nvPr/>
          </p:nvSpPr>
          <p:spPr>
            <a:xfrm>
              <a:off x="3207188" y="2334266"/>
              <a:ext cx="1266174" cy="32660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noFill/>
            <a:ln w="19050" cap="flat">
              <a:solidFill>
                <a:schemeClr val="tx1"/>
              </a:solidFill>
              <a:prstDash val="solid"/>
            </a:ln>
          </p:spPr>
          <p:txBody>
            <a:bodyPr vert="horz" wrap="square" lIns="90004" tIns="46798" rIns="90004" bIns="46798" anchor="t" anchorCtr="1" compatLnSpc="0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600" b="1" i="0" u="none" strike="noStrike" kern="1200" cap="none" spc="0" baseline="0" dirty="0">
                  <a:solidFill>
                    <a:srgbClr val="000099"/>
                  </a:solidFill>
                  <a:uFillTx/>
                  <a:latin typeface="Times New Roman" pitchFamily="18"/>
                  <a:ea typeface="Arial" pitchFamily="2"/>
                  <a:cs typeface="Arial" pitchFamily="2"/>
                </a:rPr>
                <a:t>04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600" b="1" i="0" u="none" strike="noStrike" kern="1200" cap="none" spc="0" baseline="0" dirty="0">
                  <a:solidFill>
                    <a:srgbClr val="000099"/>
                  </a:solidFill>
                  <a:uFillTx/>
                  <a:latin typeface="Times New Roman" pitchFamily="18"/>
                  <a:ea typeface="Arial" pitchFamily="2"/>
                  <a:cs typeface="Arial" pitchFamily="2"/>
                </a:rPr>
                <a:t>«Национальная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600" b="1" i="0" u="none" strike="noStrike" kern="1200" cap="none" spc="0" baseline="0" dirty="0">
                  <a:solidFill>
                    <a:srgbClr val="000099"/>
                  </a:solidFill>
                  <a:uFillTx/>
                  <a:latin typeface="Times New Roman" pitchFamily="18"/>
                  <a:ea typeface="Arial" pitchFamily="2"/>
                  <a:cs typeface="Arial" pitchFamily="2"/>
                </a:rPr>
                <a:t>экономика»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b="0" i="0" u="none" strike="noStrike" kern="1200" cap="none" spc="0" baseline="0" dirty="0">
                  <a:solidFill>
                    <a:srgbClr val="000099"/>
                  </a:solidFill>
                  <a:uFillTx/>
                  <a:latin typeface="Times New Roman" pitchFamily="18"/>
                  <a:ea typeface="Arial" pitchFamily="2"/>
                  <a:cs typeface="Arial" pitchFamily="2"/>
                </a:rPr>
                <a:t> </a:t>
              </a:r>
            </a:p>
          </p:txBody>
        </p:sp>
      </p:grpSp>
      <p:sp>
        <p:nvSpPr>
          <p:cNvPr id="21" name="Text Box 66">
            <a:extLst>
              <a:ext uri="{FF2B5EF4-FFF2-40B4-BE49-F238E27FC236}">
                <a16:creationId xmlns:a16="http://schemas.microsoft.com/office/drawing/2014/main" id="{1CBEB17E-5CC8-4969-92C7-C84A57020A49}"/>
              </a:ext>
            </a:extLst>
          </p:cNvPr>
          <p:cNvSpPr/>
          <p:nvPr/>
        </p:nvSpPr>
        <p:spPr>
          <a:xfrm>
            <a:off x="6161827" y="2998914"/>
            <a:ext cx="2909900" cy="103835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05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«Жилищно-коммунальное хозяйство»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</a:t>
            </a:r>
          </a:p>
        </p:txBody>
      </p:sp>
      <p:sp>
        <p:nvSpPr>
          <p:cNvPr id="31" name="Text Box 56">
            <a:extLst>
              <a:ext uri="{FF2B5EF4-FFF2-40B4-BE49-F238E27FC236}">
                <a16:creationId xmlns:a16="http://schemas.microsoft.com/office/drawing/2014/main" id="{6721D3E4-ECE2-4F91-9A9D-4C6BA26875E9}"/>
              </a:ext>
            </a:extLst>
          </p:cNvPr>
          <p:cNvSpPr/>
          <p:nvPr/>
        </p:nvSpPr>
        <p:spPr>
          <a:xfrm>
            <a:off x="2767049" y="5601236"/>
            <a:ext cx="2868006" cy="103835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w="28575" cap="flat">
            <a:solidFill>
              <a:schemeClr val="tx1"/>
            </a:solidFill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13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«Обслуживание государственного и муниципального долга»  </a:t>
            </a:r>
          </a:p>
        </p:txBody>
      </p:sp>
      <p:sp>
        <p:nvSpPr>
          <p:cNvPr id="36" name="Text Box 71">
            <a:extLst>
              <a:ext uri="{FF2B5EF4-FFF2-40B4-BE49-F238E27FC236}">
                <a16:creationId xmlns:a16="http://schemas.microsoft.com/office/drawing/2014/main" id="{7D47F8AD-FA6C-41CA-8EF2-C63420B816B2}"/>
              </a:ext>
            </a:extLst>
          </p:cNvPr>
          <p:cNvSpPr/>
          <p:nvPr/>
        </p:nvSpPr>
        <p:spPr>
          <a:xfrm>
            <a:off x="6161827" y="5630731"/>
            <a:ext cx="2868007" cy="97936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11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«Физическая культура и спорт»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8E9BB90-EE84-4591-AC73-BB806E773D08}"/>
              </a:ext>
            </a:extLst>
          </p:cNvPr>
          <p:cNvSpPr txBox="1"/>
          <p:nvPr/>
        </p:nvSpPr>
        <p:spPr>
          <a:xfrm>
            <a:off x="6607099" y="4309228"/>
            <a:ext cx="2204280" cy="809279"/>
          </a:xfrm>
          <a:prstGeom prst="rect">
            <a:avLst/>
          </a:prstGeom>
          <a:noFill/>
          <a:ln w="19050" cap="flat">
            <a:solidFill>
              <a:schemeClr val="tx1"/>
            </a:solidFill>
          </a:ln>
        </p:spPr>
        <p:txBody>
          <a:bodyPr vert="horz" wrap="none" lIns="90004" tIns="44997" rIns="90004" bIns="44997" anchor="t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08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«Культура,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кинематография</a:t>
            </a:r>
            <a:r>
              <a:rPr lang="ru-RU" sz="1200" b="1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»</a:t>
            </a:r>
          </a:p>
        </p:txBody>
      </p:sp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7882BD8F-4257-4783-A299-E4FB5BD2DF81}"/>
              </a:ext>
            </a:extLst>
          </p:cNvPr>
          <p:cNvSpPr/>
          <p:nvPr/>
        </p:nvSpPr>
        <p:spPr>
          <a:xfrm>
            <a:off x="767519" y="258473"/>
            <a:ext cx="7830363" cy="91404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Структура расходов бюджета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B306447-12D1-4131-BD1E-09DD47513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607593"/>
              </p:ext>
            </p:extLst>
          </p:nvPr>
        </p:nvGraphicFramePr>
        <p:xfrm>
          <a:off x="414671" y="1367997"/>
          <a:ext cx="8309928" cy="408650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703187">
                  <a:extLst>
                    <a:ext uri="{9D8B030D-6E8A-4147-A177-3AD203B41FA5}">
                      <a16:colId xmlns:a16="http://schemas.microsoft.com/office/drawing/2014/main" val="3485955263"/>
                    </a:ext>
                  </a:extLst>
                </a:gridCol>
                <a:gridCol w="1474630">
                  <a:extLst>
                    <a:ext uri="{9D8B030D-6E8A-4147-A177-3AD203B41FA5}">
                      <a16:colId xmlns:a16="http://schemas.microsoft.com/office/drawing/2014/main" val="454177107"/>
                    </a:ext>
                  </a:extLst>
                </a:gridCol>
                <a:gridCol w="1474232">
                  <a:extLst>
                    <a:ext uri="{9D8B030D-6E8A-4147-A177-3AD203B41FA5}">
                      <a16:colId xmlns:a16="http://schemas.microsoft.com/office/drawing/2014/main" val="1078893823"/>
                    </a:ext>
                  </a:extLst>
                </a:gridCol>
                <a:gridCol w="1657879">
                  <a:extLst>
                    <a:ext uri="{9D8B030D-6E8A-4147-A177-3AD203B41FA5}">
                      <a16:colId xmlns:a16="http://schemas.microsoft.com/office/drawing/2014/main" val="4221508472"/>
                    </a:ext>
                  </a:extLst>
                </a:gridCol>
              </a:tblGrid>
              <a:tr h="1053651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2024</a:t>
                      </a:r>
                      <a:b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</a:b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2025</a:t>
                      </a:r>
                      <a:b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</a:b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2026</a:t>
                      </a:r>
                      <a:b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</a:b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план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502873"/>
                  </a:ext>
                </a:extLst>
              </a:tr>
              <a:tr h="744482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1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7379,3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7620,5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7779,7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205478"/>
                  </a:ext>
                </a:extLst>
              </a:tr>
              <a:tr h="763521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1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121408"/>
                  </a:ext>
                </a:extLst>
              </a:tr>
              <a:tr h="763521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1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6923,9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4635,8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4575,0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856694"/>
                  </a:ext>
                </a:extLst>
              </a:tr>
              <a:tr h="761331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1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Всего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14305,7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12258,8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12357,2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007714"/>
                  </a:ext>
                </a:extLst>
              </a:tr>
            </a:tbl>
          </a:graphicData>
        </a:graphic>
      </p:graphicFrame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1C07422-71DF-4662-8878-A3E1E2A13DA3}"/>
              </a:ext>
            </a:extLst>
          </p:cNvPr>
          <p:cNvSpPr/>
          <p:nvPr/>
        </p:nvSpPr>
        <p:spPr>
          <a:xfrm>
            <a:off x="583915" y="135468"/>
            <a:ext cx="8140683" cy="93427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Доходы бюджета поселения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3">
            <a:extLst>
              <a:ext uri="{FF2B5EF4-FFF2-40B4-BE49-F238E27FC236}">
                <a16:creationId xmlns:a16="http://schemas.microsoft.com/office/drawing/2014/main" id="{2F4B19FB-2ADF-4FFF-86F5-69A1C2E0E04B}"/>
              </a:ext>
            </a:extLst>
          </p:cNvPr>
          <p:cNvSpPr/>
          <p:nvPr/>
        </p:nvSpPr>
        <p:spPr>
          <a:xfrm>
            <a:off x="925689" y="101601"/>
            <a:ext cx="7805212" cy="993421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Структура доходов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38FBC116-9F10-4B12-BCB4-A90DC4E998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8058784"/>
              </p:ext>
            </p:extLst>
          </p:nvPr>
        </p:nvGraphicFramePr>
        <p:xfrm>
          <a:off x="435935" y="1095022"/>
          <a:ext cx="8399721" cy="528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CAD1113-4BD2-45E8-ACE6-C55316AB5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688777"/>
              </p:ext>
            </p:extLst>
          </p:nvPr>
        </p:nvGraphicFramePr>
        <p:xfrm>
          <a:off x="503998" y="1439997"/>
          <a:ext cx="7991644" cy="501955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4163695">
                  <a:extLst>
                    <a:ext uri="{9D8B030D-6E8A-4147-A177-3AD203B41FA5}">
                      <a16:colId xmlns:a16="http://schemas.microsoft.com/office/drawing/2014/main" val="3728593783"/>
                    </a:ext>
                  </a:extLst>
                </a:gridCol>
                <a:gridCol w="1346826">
                  <a:extLst>
                    <a:ext uri="{9D8B030D-6E8A-4147-A177-3AD203B41FA5}">
                      <a16:colId xmlns:a16="http://schemas.microsoft.com/office/drawing/2014/main" val="2260027128"/>
                    </a:ext>
                  </a:extLst>
                </a:gridCol>
                <a:gridCol w="1333442">
                  <a:extLst>
                    <a:ext uri="{9D8B030D-6E8A-4147-A177-3AD203B41FA5}">
                      <a16:colId xmlns:a16="http://schemas.microsoft.com/office/drawing/2014/main" val="3227141528"/>
                    </a:ext>
                  </a:extLst>
                </a:gridCol>
                <a:gridCol w="1147681">
                  <a:extLst>
                    <a:ext uri="{9D8B030D-6E8A-4147-A177-3AD203B41FA5}">
                      <a16:colId xmlns:a16="http://schemas.microsoft.com/office/drawing/2014/main" val="1809820178"/>
                    </a:ext>
                  </a:extLst>
                </a:gridCol>
              </a:tblGrid>
              <a:tr h="284900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Наименование показателя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2024 г.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Тыс.руб.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2025 г.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Тыс.руб.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ru-RU" sz="2000" b="1" i="0" u="none" strike="noStrike" kern="1200" baseline="0" dirty="0">
                        <a:solidFill>
                          <a:schemeClr val="bg1"/>
                        </a:solidFill>
                        <a:latin typeface="Times New Roman" pitchFamily="18"/>
                        <a:ea typeface="Times New Roman" pitchFamily="18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2026 г.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Тыс.руб.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ru-RU" sz="1400" b="1" i="0" u="none" strike="noStrike" kern="1200" baseline="0" dirty="0">
                        <a:solidFill>
                          <a:schemeClr val="bg1"/>
                        </a:solidFill>
                        <a:latin typeface="Times New Roman" pitchFamily="18"/>
                        <a:ea typeface="Times New Roman" pitchFamily="18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584638"/>
                  </a:ext>
                </a:extLst>
              </a:tr>
              <a:tr h="556718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1" i="0" u="none" strike="noStrike" kern="1200" baseline="0" dirty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 НАЛОГОВЫЕ И 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7381,8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7623,0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7782,2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43561"/>
                  </a:ext>
                </a:extLst>
              </a:tr>
              <a:tr h="47748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5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Налог на доходы физических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722,7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737,4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742,6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70734"/>
                  </a:ext>
                </a:extLst>
              </a:tr>
              <a:tr h="861621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5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3080,1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3237,1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3317,6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400116"/>
                  </a:ext>
                </a:extLst>
              </a:tr>
              <a:tr h="461342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5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Сельскохозяйственный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139,5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141,0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142,5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826597"/>
                  </a:ext>
                </a:extLst>
              </a:tr>
              <a:tr h="460541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5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Налог на имущество физических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750,0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759,0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770,0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306227"/>
                  </a:ext>
                </a:extLst>
              </a:tr>
              <a:tr h="460541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5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Земельный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2687,0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2746,0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2807,0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544849"/>
                  </a:ext>
                </a:extLst>
              </a:tr>
              <a:tr h="826902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5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Доходы от использования имущества, находящегося в муниципальной собственности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182261"/>
                  </a:ext>
                </a:extLst>
              </a:tr>
            </a:tbl>
          </a:graphicData>
        </a:graphic>
      </p:graphicFrame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AA7AEAE-4D09-4116-BECF-A9F60E62A2F8}"/>
              </a:ext>
            </a:extLst>
          </p:cNvPr>
          <p:cNvSpPr/>
          <p:nvPr/>
        </p:nvSpPr>
        <p:spPr>
          <a:xfrm>
            <a:off x="720720" y="90312"/>
            <a:ext cx="7847280" cy="11336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Налоговые  и неналоговые доходы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9B54A903-CDDA-436F-B4C3-D0051C8EA364}"/>
              </a:ext>
            </a:extLst>
          </p:cNvPr>
          <p:cNvSpPr/>
          <p:nvPr/>
        </p:nvSpPr>
        <p:spPr>
          <a:xfrm>
            <a:off x="431999" y="260283"/>
            <a:ext cx="8565245" cy="133331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800" b="1" i="0" u="none" strike="noStrike" kern="1200" cap="none" spc="0" baseline="0" dirty="0">
                <a:solidFill>
                  <a:srgbClr val="002060"/>
                </a:solidFill>
                <a:uFillTx/>
                <a:latin typeface="Arial" panose="020B0604020202020204" pitchFamily="34" charset="0"/>
                <a:ea typeface="Arial" pitchFamily="2"/>
                <a:cs typeface="Arial" panose="020B0604020202020204" pitchFamily="34" charset="0"/>
              </a:rPr>
              <a:t>Муниципальные программы Батецкого сельского поселения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800" b="1" i="0" u="none" strike="noStrike" kern="1200" cap="none" spc="0" baseline="0" dirty="0">
              <a:solidFill>
                <a:srgbClr val="FFFFFF"/>
              </a:solidFill>
              <a:uFillTx/>
              <a:latin typeface="Arial" panose="020B0604020202020204" pitchFamily="34" charset="0"/>
              <a:ea typeface="Arial" pitchFamily="2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0D59FA0-C005-4D9F-A59B-DFA2B70E8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187097"/>
              </p:ext>
            </p:extLst>
          </p:nvPr>
        </p:nvGraphicFramePr>
        <p:xfrm>
          <a:off x="431999" y="1174044"/>
          <a:ext cx="8418490" cy="542386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5178576">
                  <a:extLst>
                    <a:ext uri="{9D8B030D-6E8A-4147-A177-3AD203B41FA5}">
                      <a16:colId xmlns:a16="http://schemas.microsoft.com/office/drawing/2014/main" val="874296751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247952475"/>
                    </a:ext>
                  </a:extLst>
                </a:gridCol>
                <a:gridCol w="1027291">
                  <a:extLst>
                    <a:ext uri="{9D8B030D-6E8A-4147-A177-3AD203B41FA5}">
                      <a16:colId xmlns:a16="http://schemas.microsoft.com/office/drawing/2014/main" val="1074346153"/>
                    </a:ext>
                  </a:extLst>
                </a:gridCol>
                <a:gridCol w="1061156">
                  <a:extLst>
                    <a:ext uri="{9D8B030D-6E8A-4147-A177-3AD203B41FA5}">
                      <a16:colId xmlns:a16="http://schemas.microsoft.com/office/drawing/2014/main" val="4007789771"/>
                    </a:ext>
                  </a:extLst>
                </a:gridCol>
              </a:tblGrid>
              <a:tr h="798063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2024 год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Тыс.руб.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2025 год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Тыс.руб.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ru-RU" sz="1400" b="1" i="0" u="none" strike="noStrike" kern="1200" baseline="0" dirty="0">
                        <a:solidFill>
                          <a:schemeClr val="bg1"/>
                        </a:solidFill>
                        <a:latin typeface="Times New Roman" pitchFamily="18"/>
                        <a:ea typeface="Times New Roman" pitchFamily="18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2026 год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Тыс.руб.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ru-RU" sz="1400" b="1" i="0" u="none" strike="noStrike" kern="1200" baseline="0" dirty="0">
                        <a:solidFill>
                          <a:schemeClr val="bg1"/>
                        </a:solidFill>
                        <a:latin typeface="Times New Roman" pitchFamily="18"/>
                        <a:ea typeface="Times New Roman" pitchFamily="18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094914"/>
                  </a:ext>
                </a:extLst>
              </a:tr>
              <a:tr h="737226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0" i="0" u="none" strike="noStrike" kern="1200" baseline="0" dirty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 Муниципальная программа "Формирование современной городской среды на территории Батецкого сельского поселения Батецкого муниципального района Новгородской области"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584,9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654660"/>
                  </a:ext>
                </a:extLst>
              </a:tr>
              <a:tr h="603990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  Муниципальная программа "Комплексное развитие социальной инфраструктуры Батецкого сельского поселения"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1788,0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1535,5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1535,5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59124"/>
                  </a:ext>
                </a:extLst>
              </a:tr>
              <a:tr h="603990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 Муниципальная программа "Комплексное развитие территории Батецкого сельского поселения"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330,0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240,0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240,0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205919"/>
                  </a:ext>
                </a:extLst>
              </a:tr>
              <a:tr h="603990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 Муниципальная программа " Комплексное развитие транспортной инфраструктуры Батецкого сельского поселения 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10345,7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9096,4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8886,6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191284"/>
                  </a:ext>
                </a:extLst>
              </a:tr>
              <a:tr h="603261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 Муниципальная программа "Комплексное развитие систем коммунальной инфраструктуры Батецкого сельского поселения"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960,4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960,4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960,4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005046"/>
                  </a:ext>
                </a:extLst>
              </a:tr>
              <a:tr h="736674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Муниципальная программа "Развитие культуры, физической культуры и спорта на территории Батецкого сельского поселения"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44,5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45,1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35,5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163412"/>
                  </a:ext>
                </a:extLst>
              </a:tr>
              <a:tr h="736674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 Муниципальная программа "Обеспечение первичных мер пожарной безопасности на территории Батецкого сельского поселения"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112,1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112,1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112,1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86475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A2C302C-22AF-4960-903F-6E34EC890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085297"/>
              </p:ext>
            </p:extLst>
          </p:nvPr>
        </p:nvGraphicFramePr>
        <p:xfrm>
          <a:off x="441362" y="1484281"/>
          <a:ext cx="8270646" cy="4998503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4734004">
                  <a:extLst>
                    <a:ext uri="{9D8B030D-6E8A-4147-A177-3AD203B41FA5}">
                      <a16:colId xmlns:a16="http://schemas.microsoft.com/office/drawing/2014/main" val="3392476655"/>
                    </a:ext>
                  </a:extLst>
                </a:gridCol>
                <a:gridCol w="1369442">
                  <a:extLst>
                    <a:ext uri="{9D8B030D-6E8A-4147-A177-3AD203B41FA5}">
                      <a16:colId xmlns:a16="http://schemas.microsoft.com/office/drawing/2014/main" val="1857773756"/>
                    </a:ext>
                  </a:extLst>
                </a:gridCol>
                <a:gridCol w="1110959">
                  <a:extLst>
                    <a:ext uri="{9D8B030D-6E8A-4147-A177-3AD203B41FA5}">
                      <a16:colId xmlns:a16="http://schemas.microsoft.com/office/drawing/2014/main" val="3570175500"/>
                    </a:ext>
                  </a:extLst>
                </a:gridCol>
                <a:gridCol w="1056241">
                  <a:extLst>
                    <a:ext uri="{9D8B030D-6E8A-4147-A177-3AD203B41FA5}">
                      <a16:colId xmlns:a16="http://schemas.microsoft.com/office/drawing/2014/main" val="759017597"/>
                    </a:ext>
                  </a:extLst>
                </a:gridCol>
              </a:tblGrid>
              <a:tr h="624242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Показатели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2024 год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2025 год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2026 год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план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31550"/>
                  </a:ext>
                </a:extLst>
              </a:tr>
              <a:tr h="464762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1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РАСХОДЫ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14305,7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12258,8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12357,2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370906"/>
                  </a:ext>
                </a:extLst>
              </a:tr>
              <a:tr h="487439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378,1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263,9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263,9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219480"/>
                  </a:ext>
                </a:extLst>
              </a:tr>
              <a:tr h="603616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0" i="0" u="none" strike="noStrike" kern="1200" baseline="0" dirty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112,1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112,1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112,1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269530"/>
                  </a:ext>
                </a:extLst>
              </a:tr>
              <a:tr h="487439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0" i="0" u="none" strike="noStrike" kern="1200" baseline="0" dirty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7335,1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6074,1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6154,6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123240"/>
                  </a:ext>
                </a:extLst>
              </a:tr>
              <a:tr h="202594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6433,9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5518,2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5227,9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774182"/>
                  </a:ext>
                </a:extLst>
              </a:tr>
              <a:tr h="487439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Культура,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39,5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40,1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30,5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30454"/>
                  </a:ext>
                </a:extLst>
              </a:tr>
              <a:tr h="484202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277441"/>
                  </a:ext>
                </a:extLst>
              </a:tr>
              <a:tr h="488883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Обслуживание муниципального долга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86,1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616473"/>
                  </a:ext>
                </a:extLst>
              </a:tr>
              <a:tr h="488883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600" b="0" i="0" u="none" strike="noStrike" kern="1200" baseline="0" dirty="0">
                          <a:solidFill>
                            <a:srgbClr val="000000"/>
                          </a:solidFill>
                          <a:latin typeface="Times New Roman" pitchFamily="18"/>
                          <a:ea typeface="Arial" pitchFamily="2"/>
                          <a:cs typeface="Arial" pitchFamily="2"/>
                        </a:rPr>
                        <a:t>Условно- утвержденные расходы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236,0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18"/>
                          <a:ea typeface="Microsoft YaHei" pitchFamily="2"/>
                          <a:cs typeface="Arial" pitchFamily="2"/>
                        </a:rPr>
                        <a:t>477,0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39965"/>
                  </a:ext>
                </a:extLst>
              </a:tr>
            </a:tbl>
          </a:graphicData>
        </a:graphic>
      </p:graphicFrame>
      <p:sp>
        <p:nvSpPr>
          <p:cNvPr id="4" name="Прямоугольник: скругленные углы 4">
            <a:extLst>
              <a:ext uri="{FF2B5EF4-FFF2-40B4-BE49-F238E27FC236}">
                <a16:creationId xmlns:a16="http://schemas.microsoft.com/office/drawing/2014/main" id="{BCB21987-DA42-4972-8A5F-E013C57A77BB}"/>
              </a:ext>
            </a:extLst>
          </p:cNvPr>
          <p:cNvSpPr/>
          <p:nvPr/>
        </p:nvSpPr>
        <p:spPr>
          <a:xfrm>
            <a:off x="441362" y="112889"/>
            <a:ext cx="8285040" cy="10848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  Расходы бюджета поселения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4">
            <a:extLst>
              <a:ext uri="{FF2B5EF4-FFF2-40B4-BE49-F238E27FC236}">
                <a16:creationId xmlns:a16="http://schemas.microsoft.com/office/drawing/2014/main" id="{CC3E1F2D-3E4D-4E47-A965-CE264489D029}"/>
              </a:ext>
            </a:extLst>
          </p:cNvPr>
          <p:cNvSpPr/>
          <p:nvPr/>
        </p:nvSpPr>
        <p:spPr>
          <a:xfrm>
            <a:off x="745068" y="158044"/>
            <a:ext cx="7819696" cy="68297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Структура расходов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FAADB4BD-288C-4F4D-80BA-4A51EE2843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0638605"/>
              </p:ext>
            </p:extLst>
          </p:nvPr>
        </p:nvGraphicFramePr>
        <p:xfrm>
          <a:off x="446567" y="841021"/>
          <a:ext cx="8442251" cy="5708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D11B5BB-C0A6-4E4E-B333-89821155B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228246"/>
              </p:ext>
            </p:extLst>
          </p:nvPr>
        </p:nvGraphicFramePr>
        <p:xfrm>
          <a:off x="439561" y="1728718"/>
          <a:ext cx="8236081" cy="4683372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4137120">
                  <a:extLst>
                    <a:ext uri="{9D8B030D-6E8A-4147-A177-3AD203B41FA5}">
                      <a16:colId xmlns:a16="http://schemas.microsoft.com/office/drawing/2014/main" val="1738503519"/>
                    </a:ext>
                  </a:extLst>
                </a:gridCol>
                <a:gridCol w="1220760">
                  <a:extLst>
                    <a:ext uri="{9D8B030D-6E8A-4147-A177-3AD203B41FA5}">
                      <a16:colId xmlns:a16="http://schemas.microsoft.com/office/drawing/2014/main" val="4155939781"/>
                    </a:ext>
                  </a:extLst>
                </a:gridCol>
                <a:gridCol w="1293839">
                  <a:extLst>
                    <a:ext uri="{9D8B030D-6E8A-4147-A177-3AD203B41FA5}">
                      <a16:colId xmlns:a16="http://schemas.microsoft.com/office/drawing/2014/main" val="4012447989"/>
                    </a:ext>
                  </a:extLst>
                </a:gridCol>
                <a:gridCol w="1584362">
                  <a:extLst>
                    <a:ext uri="{9D8B030D-6E8A-4147-A177-3AD203B41FA5}">
                      <a16:colId xmlns:a16="http://schemas.microsoft.com/office/drawing/2014/main" val="751648771"/>
                    </a:ext>
                  </a:extLst>
                </a:gridCol>
              </a:tblGrid>
              <a:tr h="907502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2024 год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Тыс.руб.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2025 год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Тыс.руб.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ru-RU" sz="1400" b="1" i="0" u="none" strike="noStrike" kern="1200" baseline="0" dirty="0">
                        <a:solidFill>
                          <a:schemeClr val="bg1"/>
                        </a:solidFill>
                        <a:latin typeface="Times New Roman" pitchFamily="18"/>
                        <a:ea typeface="Times New Roman" pitchFamily="18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2026 год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Тыс.руб.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ru-RU" sz="1400" b="1" i="0" u="none" strike="noStrike" kern="1200" baseline="0" dirty="0">
                        <a:solidFill>
                          <a:schemeClr val="bg1"/>
                        </a:solidFill>
                        <a:latin typeface="Times New Roman" pitchFamily="18"/>
                        <a:ea typeface="Times New Roman" pitchFamily="18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654714"/>
                  </a:ext>
                </a:extLst>
              </a:tr>
              <a:tr h="1109169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Источники внутреннего финансирования дефицита  бюджета 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0" i="0" u="none" strike="noStrike" kern="1200" baseline="0" dirty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0" i="0" u="none" strike="noStrike" kern="1200" baseline="0" dirty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44875"/>
                  </a:ext>
                </a:extLst>
              </a:tr>
              <a:tr h="1028773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Получение кредитов от кредитных организаций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721,0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1461,0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1941,0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30607"/>
                  </a:ext>
                </a:extLst>
              </a:tr>
              <a:tr h="1028773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Погашение кредитов от кредитных организаций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-721,0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-1461,0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654029"/>
                  </a:ext>
                </a:extLst>
              </a:tr>
              <a:tr h="60915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000" b="0" i="0" u="none" strike="noStrike" kern="1200" baseline="0">
                          <a:solidFill>
                            <a:srgbClr val="000000"/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Погашение бюджетных кредитов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-721,0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-740,0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-480,0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53736"/>
                  </a:ext>
                </a:extLst>
              </a:tr>
            </a:tbl>
          </a:graphicData>
        </a:graphic>
      </p:graphicFrame>
      <p:sp>
        <p:nvSpPr>
          <p:cNvPr id="7" name="Прямоугольник: скругленные углы 7">
            <a:extLst>
              <a:ext uri="{FF2B5EF4-FFF2-40B4-BE49-F238E27FC236}">
                <a16:creationId xmlns:a16="http://schemas.microsoft.com/office/drawing/2014/main" id="{870CC996-CC30-44D4-AFEC-BE47F87425E3}"/>
              </a:ext>
            </a:extLst>
          </p:cNvPr>
          <p:cNvSpPr/>
          <p:nvPr/>
        </p:nvSpPr>
        <p:spPr>
          <a:xfrm>
            <a:off x="468355" y="101600"/>
            <a:ext cx="8207279" cy="144497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1" i="0" u="none" strike="noStrike" kern="1200" cap="none" spc="0" baseline="0" dirty="0">
                <a:solidFill>
                  <a:srgbClr val="002060"/>
                </a:solidFill>
                <a:uFillTx/>
                <a:latin typeface="Times New Roman" pitchFamily="18"/>
                <a:ea typeface="Times New Roman" pitchFamily="18"/>
              </a:rPr>
              <a:t>Источники внутреннего           </a:t>
            </a:r>
            <a:endParaRPr lang="ru-RU" sz="3200" b="0" i="0" u="none" strike="noStrike" kern="1200" cap="none" spc="0" baseline="0" dirty="0">
              <a:solidFill>
                <a:srgbClr val="002060"/>
              </a:solidFill>
              <a:uFillTx/>
              <a:latin typeface="Times New Roman" pitchFamily="18"/>
              <a:ea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1" i="0" u="none" strike="noStrike" kern="1200" cap="none" spc="0" baseline="0" dirty="0">
                <a:solidFill>
                  <a:srgbClr val="002060"/>
                </a:solidFill>
                <a:uFillTx/>
                <a:latin typeface="Times New Roman" pitchFamily="18"/>
                <a:ea typeface="Times New Roman" pitchFamily="18"/>
              </a:rPr>
              <a:t>финансирования дефицита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1" i="0" u="none" strike="noStrike" kern="1200" cap="none" spc="0" baseline="0" dirty="0">
                <a:solidFill>
                  <a:srgbClr val="002060"/>
                </a:solidFill>
                <a:uFillTx/>
                <a:latin typeface="Times New Roman" pitchFamily="18"/>
                <a:ea typeface="Times New Roman" pitchFamily="18"/>
              </a:rPr>
              <a:t>бюджета</a:t>
            </a:r>
            <a:endParaRPr lang="ru-RU" sz="3200" b="0" i="0" u="none" strike="noStrike" kern="1200" cap="none" spc="0" baseline="0" dirty="0">
              <a:solidFill>
                <a:srgbClr val="002060"/>
              </a:solidFill>
              <a:uFillTx/>
              <a:latin typeface="Times New Roman" pitchFamily="18"/>
              <a:ea typeface="Times New Roman" pitchFamily="1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32">
            <a:extLst>
              <a:ext uri="{FF2B5EF4-FFF2-40B4-BE49-F238E27FC236}">
                <a16:creationId xmlns:a16="http://schemas.microsoft.com/office/drawing/2014/main" id="{E6691A3E-3699-4954-ABEC-63E4BA6BC933}"/>
              </a:ext>
            </a:extLst>
          </p:cNvPr>
          <p:cNvSpPr/>
          <p:nvPr/>
        </p:nvSpPr>
        <p:spPr>
          <a:xfrm>
            <a:off x="2484360" y="404640"/>
            <a:ext cx="5472363" cy="3668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F5805E66-97F9-4C97-A7F2-3421D0976D61}"/>
              </a:ext>
            </a:extLst>
          </p:cNvPr>
          <p:cNvSpPr txBox="1"/>
          <p:nvPr/>
        </p:nvSpPr>
        <p:spPr>
          <a:xfrm>
            <a:off x="1004710" y="1382800"/>
            <a:ext cx="7576060" cy="258532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99"/>
              </a:solidFill>
              <a:effectLst>
                <a:outerShdw dist="38096" dir="2700000">
                  <a:srgbClr val="000000"/>
                </a:outerShdw>
              </a:effectLst>
              <a:uFillTx/>
              <a:latin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Комитет финансов Администрации Батецкого муниципального района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П. Батецкий, ул. Советская, д. 39А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Тел.: (81661)22-442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Факс: (81661)22-101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E-mail</a:t>
            </a:r>
            <a:r>
              <a:rPr lang="ru-RU" sz="24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: к</a:t>
            </a:r>
            <a:r>
              <a:rPr lang="en-US" sz="24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omfin</a:t>
            </a:r>
            <a:r>
              <a:rPr lang="en-US" sz="2400" dirty="0">
                <a:solidFill>
                  <a:srgbClr val="000099"/>
                </a:solidFill>
                <a:latin typeface="Times New Roman" pitchFamily="18"/>
              </a:rPr>
              <a:t>bat</a:t>
            </a:r>
            <a:r>
              <a:rPr lang="en-US" sz="24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@ya</a:t>
            </a:r>
            <a:r>
              <a:rPr lang="en-US" sz="2400" dirty="0">
                <a:solidFill>
                  <a:srgbClr val="000099"/>
                </a:solidFill>
                <a:latin typeface="Times New Roman" pitchFamily="18"/>
              </a:rPr>
              <a:t>ndex</a:t>
            </a:r>
            <a:r>
              <a:rPr lang="en-US" sz="2400" b="0" i="0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.ru</a:t>
            </a:r>
            <a:endParaRPr lang="ru-RU" sz="2400" b="0" i="0" u="none" strike="noStrike" kern="1200" cap="none" spc="0" baseline="0" dirty="0">
              <a:solidFill>
                <a:srgbClr val="000099"/>
              </a:solidFill>
              <a:uFillTx/>
              <a:latin typeface="Times New Roman" pitchFamily="18"/>
            </a:endParaRP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E623B741-029F-4D15-83B3-DAB2F56E7D49}"/>
              </a:ext>
            </a:extLst>
          </p:cNvPr>
          <p:cNvSpPr txBox="1"/>
          <p:nvPr/>
        </p:nvSpPr>
        <p:spPr>
          <a:xfrm>
            <a:off x="372533" y="303306"/>
            <a:ext cx="8556977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1" i="1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</a:rPr>
              <a:t>Контактная информация и обратная связь: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E59EA2FF-56CC-41EB-AE56-4B1D236DAEF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4920" y="287999"/>
            <a:ext cx="8263658" cy="1371468"/>
          </a:xfrm>
        </p:spPr>
        <p:txBody>
          <a:bodyPr anchorCtr="1">
            <a:normAutofit/>
          </a:bodyPr>
          <a:lstStyle/>
          <a:p>
            <a:pPr lvl="0" algn="ctr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600" dirty="0">
                <a:solidFill>
                  <a:srgbClr val="002060"/>
                </a:solidFill>
                <a:latin typeface="Arial" pitchFamily="18"/>
              </a:rPr>
              <a:t>Уважаемые жители и гости Батецкого сельского поселения!</a:t>
            </a:r>
          </a:p>
        </p:txBody>
      </p:sp>
      <p:sp>
        <p:nvSpPr>
          <p:cNvPr id="2" name="Текст 2">
            <a:extLst>
              <a:ext uri="{FF2B5EF4-FFF2-40B4-BE49-F238E27FC236}">
                <a16:creationId xmlns:a16="http://schemas.microsoft.com/office/drawing/2014/main" id="{1F89E357-90A5-4833-B32F-BEE664037B1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4920" y="1444979"/>
            <a:ext cx="8139238" cy="4603018"/>
          </a:xfrm>
        </p:spPr>
        <p:txBody>
          <a:bodyPr/>
          <a:lstStyle/>
          <a:p>
            <a:pPr marL="0" lvl="0" indent="0" algn="ctr">
              <a:lnSpc>
                <a:spcPct val="80000"/>
              </a:lnSpc>
              <a:spcBef>
                <a:spcPts val="625"/>
              </a:spcBef>
              <a:buNone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endParaRPr lang="ru-RU" sz="2500" b="1" dirty="0">
              <a:solidFill>
                <a:srgbClr val="0000CC"/>
              </a:solidFill>
              <a:latin typeface="Times New Roman" pitchFamily="18"/>
            </a:endParaRPr>
          </a:p>
          <a:p>
            <a:pPr marL="0" lvl="0" indent="0" algn="just">
              <a:lnSpc>
                <a:spcPct val="80000"/>
              </a:lnSpc>
              <a:spcBef>
                <a:spcPts val="625"/>
              </a:spcBef>
              <a:buNone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r>
              <a:rPr lang="ru-RU" sz="2500" b="1" dirty="0">
                <a:solidFill>
                  <a:srgbClr val="0000CC"/>
                </a:solidFill>
                <a:latin typeface="Times New Roman" pitchFamily="18"/>
              </a:rPr>
              <a:t>«Бюджет для граждан»</a:t>
            </a:r>
            <a:r>
              <a:rPr lang="ru-RU" sz="2500" dirty="0">
                <a:solidFill>
                  <a:srgbClr val="0000CC"/>
                </a:solidFill>
                <a:latin typeface="Times New Roman" pitchFamily="18"/>
              </a:rPr>
              <a:t> </a:t>
            </a:r>
            <a:r>
              <a:rPr lang="ru-RU" sz="2500" dirty="0">
                <a:solidFill>
                  <a:srgbClr val="333399"/>
                </a:solidFill>
                <a:latin typeface="Times New Roman" pitchFamily="18"/>
              </a:rPr>
              <a:t>познакомит Вас с основными положениями  бюджета на 2024-2026 годы</a:t>
            </a:r>
          </a:p>
          <a:p>
            <a:pPr marL="0" lvl="0" indent="0" algn="just">
              <a:lnSpc>
                <a:spcPct val="80000"/>
              </a:lnSpc>
              <a:spcBef>
                <a:spcPts val="625"/>
              </a:spcBef>
              <a:buNone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endParaRPr lang="ru-RU" sz="2500" dirty="0">
              <a:solidFill>
                <a:srgbClr val="333399"/>
              </a:solidFill>
              <a:latin typeface="Times New Roman" pitchFamily="18"/>
            </a:endParaRPr>
          </a:p>
          <a:p>
            <a:pPr marL="0" lvl="0" indent="0" algn="just">
              <a:lnSpc>
                <a:spcPct val="80000"/>
              </a:lnSpc>
              <a:spcBef>
                <a:spcPts val="625"/>
              </a:spcBef>
              <a:buNone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r>
              <a:rPr lang="ru-RU" sz="2500" b="1" dirty="0">
                <a:solidFill>
                  <a:srgbClr val="0000CC"/>
                </a:solidFill>
                <a:latin typeface="Times New Roman" pitchFamily="18"/>
              </a:rPr>
              <a:t>Граждане</a:t>
            </a:r>
            <a:r>
              <a:rPr lang="ru-RU" sz="2500" b="1" dirty="0">
                <a:solidFill>
                  <a:srgbClr val="333399"/>
                </a:solidFill>
                <a:latin typeface="Times New Roman" pitchFamily="18"/>
              </a:rPr>
              <a:t> </a:t>
            </a:r>
            <a:r>
              <a:rPr lang="ru-RU" sz="2500" dirty="0">
                <a:solidFill>
                  <a:srgbClr val="333399"/>
                </a:solidFill>
                <a:latin typeface="Times New Roman" pitchFamily="18"/>
              </a:rPr>
              <a:t>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  <a:p>
            <a:pPr marL="0" lvl="0" indent="0" hangingPunct="0">
              <a:lnSpc>
                <a:spcPct val="100000"/>
              </a:lnSpc>
              <a:spcBef>
                <a:spcPts val="800"/>
              </a:spcBef>
              <a:buNone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endParaRPr lang="ru-RU" sz="2500" dirty="0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9DE927E2-BE56-43F3-8513-877D6DDE3FD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38042" y="228243"/>
            <a:ext cx="6972117" cy="945801"/>
          </a:xfrm>
        </p:spPr>
        <p:txBody>
          <a:bodyPr anchorCtr="1">
            <a:normAutofit/>
          </a:bodyPr>
          <a:lstStyle/>
          <a:p>
            <a:pPr lvl="0"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400" i="1" dirty="0">
                <a:solidFill>
                  <a:srgbClr val="002060"/>
                </a:solidFill>
                <a:latin typeface="Arial" pitchFamily="18"/>
              </a:rPr>
              <a:t>Публичные слушания</a:t>
            </a:r>
          </a:p>
        </p:txBody>
      </p:sp>
      <p:sp>
        <p:nvSpPr>
          <p:cNvPr id="2" name="Текст 2">
            <a:extLst>
              <a:ext uri="{FF2B5EF4-FFF2-40B4-BE49-F238E27FC236}">
                <a16:creationId xmlns:a16="http://schemas.microsoft.com/office/drawing/2014/main" id="{9D2283EF-E0FC-4521-90CA-41135E3C3A0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98310" y="891822"/>
            <a:ext cx="8116712" cy="5422933"/>
          </a:xfrm>
        </p:spPr>
        <p:txBody>
          <a:bodyPr/>
          <a:lstStyle/>
          <a:p>
            <a:pPr marL="0" lvl="0" indent="355317" algn="just">
              <a:lnSpc>
                <a:spcPct val="80000"/>
              </a:lnSpc>
              <a:buNone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r>
              <a:rPr lang="ru-RU" sz="2400" b="1" u="sng" dirty="0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Публичные слушания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ru-RU" sz="2400" b="1" dirty="0">
                <a:solidFill>
                  <a:srgbClr val="000099"/>
                </a:solidFill>
                <a:latin typeface="Times New Roman" pitchFamily="18"/>
                <a:cs typeface="Times New Roman" pitchFamily="18"/>
              </a:rPr>
              <a:t>– </a:t>
            </a:r>
            <a:r>
              <a:rPr lang="ru-RU" sz="2400" dirty="0">
                <a:solidFill>
                  <a:srgbClr val="000099"/>
                </a:solidFill>
                <a:latin typeface="Times New Roman" pitchFamily="18"/>
                <a:cs typeface="Times New Roman" pitchFamily="18"/>
              </a:rPr>
              <a:t>форма участия населения в осуществлении местного самоуправления. Публичные слушания организуются и проводятся с целью выявления мнения населения по проекту бюджета Батецкого сельского поселения на очередной финансовый год и плановый период.</a:t>
            </a:r>
          </a:p>
          <a:p>
            <a:pPr marL="0" lvl="0" indent="355317" algn="just">
              <a:lnSpc>
                <a:spcPct val="80000"/>
              </a:lnSpc>
              <a:spcBef>
                <a:spcPts val="600"/>
              </a:spcBef>
              <a:buNone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endParaRPr lang="ru-RU" sz="2400" dirty="0">
              <a:solidFill>
                <a:srgbClr val="000099"/>
              </a:solidFill>
              <a:latin typeface="Times New Roman" pitchFamily="18"/>
              <a:cs typeface="Times New Roman" pitchFamily="18"/>
            </a:endParaRPr>
          </a:p>
          <a:p>
            <a:pPr marL="0" lvl="0" indent="355317" algn="just">
              <a:lnSpc>
                <a:spcPct val="80000"/>
              </a:lnSpc>
              <a:spcBef>
                <a:spcPts val="600"/>
              </a:spcBef>
              <a:buNone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r>
              <a:rPr lang="ru-RU" sz="2400" b="1" u="sng" dirty="0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Результат публичных слушаний</a:t>
            </a:r>
            <a:r>
              <a:rPr lang="ru-RU" sz="2400" b="1" dirty="0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ru-RU" sz="2400" b="1" dirty="0">
                <a:solidFill>
                  <a:srgbClr val="000099"/>
                </a:solidFill>
                <a:latin typeface="Times New Roman" pitchFamily="18"/>
                <a:cs typeface="Times New Roman" pitchFamily="18"/>
              </a:rPr>
              <a:t>- </a:t>
            </a:r>
            <a:r>
              <a:rPr lang="ru-RU" sz="2400" dirty="0">
                <a:solidFill>
                  <a:srgbClr val="000099"/>
                </a:solidFill>
                <a:latin typeface="Times New Roman" pitchFamily="18"/>
                <a:cs typeface="Times New Roman" pitchFamily="18"/>
              </a:rPr>
              <a:t>заключение, в котором отражаются выраженные позиции жителей и рекомендации, сформулированные по результатам публичных слушаний.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флаг">
            <a:extLst>
              <a:ext uri="{FF2B5EF4-FFF2-40B4-BE49-F238E27FC236}">
                <a16:creationId xmlns:a16="http://schemas.microsoft.com/office/drawing/2014/main" id="{6F9AAB51-DF5D-46E5-B3A3-23FB8D13A73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60478" y="139683"/>
            <a:ext cx="1517757" cy="11653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 Box 5">
            <a:extLst>
              <a:ext uri="{FF2B5EF4-FFF2-40B4-BE49-F238E27FC236}">
                <a16:creationId xmlns:a16="http://schemas.microsoft.com/office/drawing/2014/main" id="{4EE39A58-452B-4D4F-B224-7FEF701AE0DC}"/>
              </a:ext>
            </a:extLst>
          </p:cNvPr>
          <p:cNvSpPr/>
          <p:nvPr/>
        </p:nvSpPr>
        <p:spPr>
          <a:xfrm>
            <a:off x="449281" y="1341360"/>
            <a:ext cx="8156521" cy="131075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0">
            <a:spAutoFit/>
          </a:bodyPr>
          <a:lstStyle/>
          <a:p>
            <a:pPr marL="0" marR="0" lvl="0" indent="447479" algn="just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1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Бюджетная </a:t>
            </a:r>
            <a:r>
              <a:rPr lang="ru-RU" b="1" i="1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система</a:t>
            </a:r>
            <a:r>
              <a:rPr lang="ru-RU" sz="1600" b="1" i="1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 - </a:t>
            </a:r>
            <a:r>
              <a:rPr lang="ru-RU" sz="1600" b="0" i="1" u="none" strike="noStrike" kern="1200" cap="none" spc="0" baseline="0" dirty="0">
                <a:solidFill>
                  <a:srgbClr val="000099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совокупность отношений, возникающих между различными субъектами в процессе формирования доходов и осуществления расходов бюджетов всех уровней системы, осуществления государственных и муниципальных заимствований, регулирования государственного и муниципального долга, составления и рассмотрения проектов бюджетов системы, их утверждения и исполнения, контроля за их исполнением.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77D04525-9C72-4C08-B644-C84E5F95C75A}"/>
              </a:ext>
            </a:extLst>
          </p:cNvPr>
          <p:cNvSpPr/>
          <p:nvPr/>
        </p:nvSpPr>
        <p:spPr>
          <a:xfrm>
            <a:off x="1457279" y="2652115"/>
            <a:ext cx="6196588" cy="93762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Федеральный уровень:</a:t>
            </a:r>
          </a:p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федеральный бюджет;</a:t>
            </a:r>
          </a:p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бюджеты государственных внебюджетных фондов РФ</a:t>
            </a: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AB3D5FC3-712B-41D8-9A62-0003B94B1BAB}"/>
              </a:ext>
            </a:extLst>
          </p:cNvPr>
          <p:cNvSpPr/>
          <p:nvPr/>
        </p:nvSpPr>
        <p:spPr>
          <a:xfrm>
            <a:off x="449280" y="3694149"/>
            <a:ext cx="8156521" cy="93762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Региональный уровень:</a:t>
            </a:r>
          </a:p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бюджеты субъектов РФ;</a:t>
            </a:r>
          </a:p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бюджеты территориальных государственных внебюджетных  фондов РФ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DC45B16F-40E8-4E6E-918B-80C1267BB43E}"/>
              </a:ext>
            </a:extLst>
          </p:cNvPr>
          <p:cNvSpPr/>
          <p:nvPr/>
        </p:nvSpPr>
        <p:spPr>
          <a:xfrm>
            <a:off x="158044" y="4736183"/>
            <a:ext cx="8703735" cy="145033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Муниципальный уровень:</a:t>
            </a:r>
          </a:p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бюджеты муниципальных районов; - бюджеты городских округов;</a:t>
            </a:r>
          </a:p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бюджеты городских и сельских поселений;</a:t>
            </a:r>
          </a:p>
          <a:p>
            <a:pPr marL="0" marR="0" lvl="0" indent="0" algn="ctr" defTabSz="914400" rtl="0" fontAlgn="auto" hangingPunct="1">
              <a:lnSpc>
                <a:spcPct val="7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бюджеты внутригородских муниципальных образований городов Федерального значения Москвы и Санкт-Петербурга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A53D3E-A4AB-4BAF-ABF8-B0E53A04E74B}"/>
              </a:ext>
            </a:extLst>
          </p:cNvPr>
          <p:cNvSpPr txBox="1"/>
          <p:nvPr/>
        </p:nvSpPr>
        <p:spPr>
          <a:xfrm>
            <a:off x="1649182" y="258840"/>
            <a:ext cx="68133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dirty="0">
                <a:solidFill>
                  <a:srgbClr val="002060"/>
                </a:solidFill>
                <a:latin typeface="Arial" pitchFamily="18"/>
                <a:ea typeface="Microsoft YaHei" pitchFamily="2"/>
                <a:cs typeface="Arial" pitchFamily="2"/>
              </a:rPr>
              <a:t>БЮДЖЕТНАЯ</a:t>
            </a:r>
            <a:r>
              <a:rPr lang="ru-RU" dirty="0">
                <a:solidFill>
                  <a:srgbClr val="002060"/>
                </a:solidFill>
                <a:latin typeface="Arial" pitchFamily="18"/>
                <a:ea typeface="Microsoft YaHei" pitchFamily="2"/>
                <a:cs typeface="Arial" pitchFamily="2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Arial" pitchFamily="18"/>
                <a:ea typeface="Microsoft YaHei" pitchFamily="2"/>
                <a:cs typeface="Arial" pitchFamily="2"/>
              </a:rPr>
              <a:t>СИСТЕМА</a:t>
            </a:r>
            <a:endParaRPr lang="ru-RU" sz="3200" b="0" i="0" u="none" strike="noStrike" kern="1200" cap="none" spc="0" baseline="0" dirty="0">
              <a:solidFill>
                <a:srgbClr val="00206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id="{1D19C4BA-EE83-43B3-AC70-248791083B16}"/>
              </a:ext>
            </a:extLst>
          </p:cNvPr>
          <p:cNvSpPr/>
          <p:nvPr/>
        </p:nvSpPr>
        <p:spPr>
          <a:xfrm>
            <a:off x="871570" y="1502999"/>
            <a:ext cx="7916756" cy="15458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cap="flat">
            <a:noFill/>
            <a:prstDash val="solid"/>
          </a:ln>
        </p:spPr>
        <p:txBody>
          <a:bodyPr vert="horz" wrap="squar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rial" pitchFamily="2"/>
              <a:cs typeface="Arial" pitchFamily="2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«БЮДЖЕТ» </a:t>
            </a: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(о старо нормандского </a:t>
            </a:r>
            <a:r>
              <a:rPr lang="en-US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bougette</a:t>
            </a:r>
            <a:r>
              <a:rPr lang="en-US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 – </a:t>
            </a: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кошелек, сумка, кожаный мешок) – форма образования и расходования денежных средств, предназначенных для финансового </a:t>
            </a:r>
            <a:r>
              <a:rPr lang="ru-RU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обеспечения</a:t>
            </a: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 задач и функций государства и местного самоуправления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Times New Roman" pitchFamily="18"/>
              <a:cs typeface="Times New Roman" pitchFamily="18"/>
            </a:endParaRPr>
          </a:p>
        </p:txBody>
      </p:sp>
      <p:sp>
        <p:nvSpPr>
          <p:cNvPr id="6" name="Стрелка вниз 5">
            <a:extLst>
              <a:ext uri="{FF2B5EF4-FFF2-40B4-BE49-F238E27FC236}">
                <a16:creationId xmlns:a16="http://schemas.microsoft.com/office/drawing/2014/main" id="{6775BE2E-EE60-4A46-9835-882904CBAE11}"/>
              </a:ext>
            </a:extLst>
          </p:cNvPr>
          <p:cNvSpPr/>
          <p:nvPr/>
        </p:nvSpPr>
        <p:spPr>
          <a:xfrm rot="10799991">
            <a:off x="2156177" y="3168002"/>
            <a:ext cx="1286932" cy="719998"/>
          </a:xfrm>
          <a:custGeom>
            <a:avLst>
              <a:gd name="f0" fmla="val 108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+- 21600 0 f13"/>
              <a:gd name="f19" fmla="*/ 0 f14 1"/>
              <a:gd name="f20" fmla="*/ f12 f7 1"/>
              <a:gd name="f21" fmla="*/ f18 f12 1"/>
              <a:gd name="f22" fmla="*/ f19 1 f14"/>
              <a:gd name="f23" fmla="*/ f17 f7 1"/>
              <a:gd name="f24" fmla="*/ f21 1 10800"/>
              <a:gd name="f25" fmla="*/ f22 f8 1"/>
              <a:gd name="f26" fmla="+- f13 f24 0"/>
              <a:gd name="f27" fmla="*/ f26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5" r="f23" b="f27"/>
            <a:pathLst>
              <a:path w="21600" h="21600">
                <a:moveTo>
                  <a:pt x="f12" y="f4"/>
                </a:moveTo>
                <a:lnTo>
                  <a:pt x="f12" y="f13"/>
                </a:lnTo>
                <a:lnTo>
                  <a:pt x="f4" y="f13"/>
                </a:lnTo>
                <a:lnTo>
                  <a:pt x="f6" y="f5"/>
                </a:lnTo>
                <a:lnTo>
                  <a:pt x="f5" y="f13"/>
                </a:lnTo>
                <a:lnTo>
                  <a:pt x="f17" y="f13"/>
                </a:lnTo>
                <a:lnTo>
                  <a:pt x="f17" y="f4"/>
                </a:lnTo>
                <a:close/>
              </a:path>
            </a:pathLst>
          </a:custGeom>
          <a:solidFill>
            <a:srgbClr val="FFCC99"/>
          </a:solidFill>
          <a:ln w="25557" cap="sq">
            <a:solidFill>
              <a:srgbClr val="6F95BC"/>
            </a:solidFill>
            <a:prstDash val="solid"/>
            <a:miter/>
          </a:ln>
        </p:spPr>
        <p:txBody>
          <a:bodyPr vert="horz" wrap="squar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7" name="Стрелка вниз 6">
            <a:extLst>
              <a:ext uri="{FF2B5EF4-FFF2-40B4-BE49-F238E27FC236}">
                <a16:creationId xmlns:a16="http://schemas.microsoft.com/office/drawing/2014/main" id="{261D62B8-071B-4CF1-8FE7-9911D71C984B}"/>
              </a:ext>
            </a:extLst>
          </p:cNvPr>
          <p:cNvSpPr/>
          <p:nvPr/>
        </p:nvSpPr>
        <p:spPr>
          <a:xfrm>
            <a:off x="6175022" y="3168000"/>
            <a:ext cx="1286935" cy="834838"/>
          </a:xfrm>
          <a:custGeom>
            <a:avLst>
              <a:gd name="f0" fmla="val 10022"/>
              <a:gd name="f1" fmla="val 5634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+- 21600 0 f13"/>
              <a:gd name="f19" fmla="*/ 0 f14 1"/>
              <a:gd name="f20" fmla="*/ f12 f7 1"/>
              <a:gd name="f21" fmla="*/ f18 f12 1"/>
              <a:gd name="f22" fmla="*/ f19 1 f14"/>
              <a:gd name="f23" fmla="*/ f17 f7 1"/>
              <a:gd name="f24" fmla="*/ f21 1 10800"/>
              <a:gd name="f25" fmla="*/ f22 f8 1"/>
              <a:gd name="f26" fmla="+- f13 f24 0"/>
              <a:gd name="f27" fmla="*/ f26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5" r="f23" b="f27"/>
            <a:pathLst>
              <a:path w="21600" h="21600">
                <a:moveTo>
                  <a:pt x="f12" y="f4"/>
                </a:moveTo>
                <a:lnTo>
                  <a:pt x="f12" y="f13"/>
                </a:lnTo>
                <a:lnTo>
                  <a:pt x="f4" y="f13"/>
                </a:lnTo>
                <a:lnTo>
                  <a:pt x="f6" y="f5"/>
                </a:lnTo>
                <a:lnTo>
                  <a:pt x="f5" y="f13"/>
                </a:lnTo>
                <a:lnTo>
                  <a:pt x="f17" y="f13"/>
                </a:lnTo>
                <a:lnTo>
                  <a:pt x="f17" y="f4"/>
                </a:lnTo>
                <a:close/>
              </a:path>
            </a:pathLst>
          </a:custGeom>
          <a:solidFill>
            <a:srgbClr val="FFCC99"/>
          </a:solidFill>
          <a:ln w="25557" cap="sq">
            <a:solidFill>
              <a:srgbClr val="6F95BC"/>
            </a:solidFill>
            <a:prstDash val="solid"/>
            <a:miter/>
          </a:ln>
        </p:spPr>
        <p:txBody>
          <a:bodyPr vert="horz" wrap="square" lIns="90004" tIns="46798" rIns="90004" bIns="46798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0" name="Полилиния: фигура 9">
            <a:extLst>
              <a:ext uri="{FF2B5EF4-FFF2-40B4-BE49-F238E27FC236}">
                <a16:creationId xmlns:a16="http://schemas.microsoft.com/office/drawing/2014/main" id="{D8EDF846-C2F2-4A23-9BEA-18A6DB743F16}"/>
              </a:ext>
            </a:extLst>
          </p:cNvPr>
          <p:cNvSpPr/>
          <p:nvPr/>
        </p:nvSpPr>
        <p:spPr>
          <a:xfrm>
            <a:off x="970844" y="4002840"/>
            <a:ext cx="3601156" cy="232883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squar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rial" pitchFamily="2"/>
              <a:cs typeface="Ari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ДОХОДЫ – </a:t>
            </a: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поступающие в бюджет денежные средства : налоги юридических и физических лиц, административные платежи и сборы, безвозмездные поступления)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Times New Roman" pitchFamily="18"/>
              <a:cs typeface="Times New Roman" pitchFamily="18"/>
            </a:endParaRPr>
          </a:p>
        </p:txBody>
      </p:sp>
      <p:sp>
        <p:nvSpPr>
          <p:cNvPr id="13" name="Полилиния: фигура 12">
            <a:extLst>
              <a:ext uri="{FF2B5EF4-FFF2-40B4-BE49-F238E27FC236}">
                <a16:creationId xmlns:a16="http://schemas.microsoft.com/office/drawing/2014/main" id="{F42A93B2-57A3-4A8E-A376-3625BCA8C3C8}"/>
              </a:ext>
            </a:extLst>
          </p:cNvPr>
          <p:cNvSpPr/>
          <p:nvPr/>
        </p:nvSpPr>
        <p:spPr>
          <a:xfrm>
            <a:off x="4944533" y="4002840"/>
            <a:ext cx="3767468" cy="232883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squar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rial" pitchFamily="2"/>
              <a:cs typeface="Ari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РАСХОДЫ – </a:t>
            </a: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выплачиваемые из бюджета средства (социальные выплаты населению, финансовое обеспечение госучреждений (образования, здравоохранения и др.), капитальное строительство и др.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Times New Roman" pitchFamily="18"/>
              <a:cs typeface="Times New Roman" pitchFamily="18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EB268C9-71E5-455A-BAAE-CEE10C29078B}"/>
              </a:ext>
            </a:extLst>
          </p:cNvPr>
          <p:cNvSpPr/>
          <p:nvPr/>
        </p:nvSpPr>
        <p:spPr>
          <a:xfrm>
            <a:off x="795245" y="305996"/>
            <a:ext cx="7916756" cy="91189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Понятие</a:t>
            </a:r>
            <a:r>
              <a:rPr lang="ru-RU" sz="40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 </a:t>
            </a: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«Бюджет»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9">
            <a:extLst>
              <a:ext uri="{FF2B5EF4-FFF2-40B4-BE49-F238E27FC236}">
                <a16:creationId xmlns:a16="http://schemas.microsoft.com/office/drawing/2014/main" id="{C362E247-2822-40D6-9C2F-7276B559C2F7}"/>
              </a:ext>
            </a:extLst>
          </p:cNvPr>
          <p:cNvSpPr/>
          <p:nvPr/>
        </p:nvSpPr>
        <p:spPr>
          <a:xfrm>
            <a:off x="562319" y="4871520"/>
            <a:ext cx="3792245" cy="143999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t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Получает социальные гарантии - расходная часть бюджета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(образование, культура, здравоохранение, социальная поддержка и др.)</a:t>
            </a:r>
          </a:p>
        </p:txBody>
      </p:sp>
      <p:pic>
        <p:nvPicPr>
          <p:cNvPr id="3" name="Picture 21" descr="47339">
            <a:extLst>
              <a:ext uri="{FF2B5EF4-FFF2-40B4-BE49-F238E27FC236}">
                <a16:creationId xmlns:a16="http://schemas.microsoft.com/office/drawing/2014/main" id="{7EA5C8FA-651F-421B-BACF-B28AED47000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694916" y="1212841"/>
            <a:ext cx="2319119" cy="17272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AutoShape 15">
            <a:extLst>
              <a:ext uri="{FF2B5EF4-FFF2-40B4-BE49-F238E27FC236}">
                <a16:creationId xmlns:a16="http://schemas.microsoft.com/office/drawing/2014/main" id="{55B8ED7E-2984-4A1E-8B44-DB1BCCC72E9A}"/>
              </a:ext>
            </a:extLst>
          </p:cNvPr>
          <p:cNvSpPr/>
          <p:nvPr/>
        </p:nvSpPr>
        <p:spPr>
          <a:xfrm>
            <a:off x="539642" y="1815477"/>
            <a:ext cx="3608646" cy="91763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Помогает формировать доходную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часть бюджета (налог на доходы физических лиц)</a:t>
            </a:r>
          </a:p>
        </p:txBody>
      </p:sp>
      <p:sp>
        <p:nvSpPr>
          <p:cNvPr id="5" name="Oval 16">
            <a:extLst>
              <a:ext uri="{FF2B5EF4-FFF2-40B4-BE49-F238E27FC236}">
                <a16:creationId xmlns:a16="http://schemas.microsoft.com/office/drawing/2014/main" id="{0ECED7E0-BDAE-4CD5-B469-819422609C54}"/>
              </a:ext>
            </a:extLst>
          </p:cNvPr>
          <p:cNvSpPr/>
          <p:nvPr/>
        </p:nvSpPr>
        <p:spPr>
          <a:xfrm>
            <a:off x="844384" y="3448796"/>
            <a:ext cx="2847962" cy="720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БЮДЖЕТ</a:t>
            </a:r>
          </a:p>
        </p:txBody>
      </p:sp>
      <p:sp>
        <p:nvSpPr>
          <p:cNvPr id="6" name="AutoShape 17">
            <a:extLst>
              <a:ext uri="{FF2B5EF4-FFF2-40B4-BE49-F238E27FC236}">
                <a16:creationId xmlns:a16="http://schemas.microsoft.com/office/drawing/2014/main" id="{55A4EF5F-EF5D-4C3E-B856-A8FE64322F34}"/>
              </a:ext>
            </a:extLst>
          </p:cNvPr>
          <p:cNvSpPr/>
          <p:nvPr/>
        </p:nvSpPr>
        <p:spPr>
          <a:xfrm>
            <a:off x="179277" y="2820238"/>
            <a:ext cx="4103644" cy="588955"/>
          </a:xfrm>
          <a:custGeom>
            <a:avLst>
              <a:gd name="f0" fmla="val 9106"/>
              <a:gd name="f1" fmla="val 5341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+- 21600 0 f13"/>
              <a:gd name="f19" fmla="*/ 0 f14 1"/>
              <a:gd name="f20" fmla="*/ f12 f7 1"/>
              <a:gd name="f21" fmla="*/ f18 f12 1"/>
              <a:gd name="f22" fmla="*/ f19 1 f14"/>
              <a:gd name="f23" fmla="*/ f17 f7 1"/>
              <a:gd name="f24" fmla="*/ f21 1 10800"/>
              <a:gd name="f25" fmla="*/ f22 f8 1"/>
              <a:gd name="f26" fmla="+- f13 f24 0"/>
              <a:gd name="f27" fmla="*/ f26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5" r="f23" b="f27"/>
            <a:pathLst>
              <a:path w="21600" h="21600">
                <a:moveTo>
                  <a:pt x="f12" y="f4"/>
                </a:moveTo>
                <a:lnTo>
                  <a:pt x="f12" y="f13"/>
                </a:lnTo>
                <a:lnTo>
                  <a:pt x="f4" y="f13"/>
                </a:lnTo>
                <a:lnTo>
                  <a:pt x="f6" y="f5"/>
                </a:lnTo>
                <a:lnTo>
                  <a:pt x="f5" y="f13"/>
                </a:lnTo>
                <a:lnTo>
                  <a:pt x="f17" y="f13"/>
                </a:lnTo>
                <a:lnTo>
                  <a:pt x="f17" y="f4"/>
                </a:lnTo>
                <a:close/>
              </a:path>
            </a:pathLst>
          </a:custGeom>
          <a:solidFill>
            <a:srgbClr val="99CC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как налогоплательщик</a:t>
            </a:r>
          </a:p>
        </p:txBody>
      </p:sp>
      <p:sp>
        <p:nvSpPr>
          <p:cNvPr id="7" name="AutoShape 18">
            <a:extLst>
              <a:ext uri="{FF2B5EF4-FFF2-40B4-BE49-F238E27FC236}">
                <a16:creationId xmlns:a16="http://schemas.microsoft.com/office/drawing/2014/main" id="{074DF070-FBE0-4FE8-ACE7-F5E16C1DB62D}"/>
              </a:ext>
            </a:extLst>
          </p:cNvPr>
          <p:cNvSpPr/>
          <p:nvPr/>
        </p:nvSpPr>
        <p:spPr>
          <a:xfrm>
            <a:off x="250920" y="4220998"/>
            <a:ext cx="4103644" cy="647998"/>
          </a:xfrm>
          <a:custGeom>
            <a:avLst>
              <a:gd name="f0" fmla="val 9106"/>
              <a:gd name="f1" fmla="val 5341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+- 21600 0 f13"/>
              <a:gd name="f19" fmla="*/ 0 f14 1"/>
              <a:gd name="f20" fmla="*/ f12 f7 1"/>
              <a:gd name="f21" fmla="*/ f18 f12 1"/>
              <a:gd name="f22" fmla="*/ f19 1 f14"/>
              <a:gd name="f23" fmla="*/ f17 f7 1"/>
              <a:gd name="f24" fmla="*/ f21 1 10800"/>
              <a:gd name="f25" fmla="*/ f22 f8 1"/>
              <a:gd name="f26" fmla="+- f13 f24 0"/>
              <a:gd name="f27" fmla="*/ f26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5" r="f23" b="f27"/>
            <a:pathLst>
              <a:path w="21600" h="21600">
                <a:moveTo>
                  <a:pt x="f12" y="f4"/>
                </a:moveTo>
                <a:lnTo>
                  <a:pt x="f12" y="f13"/>
                </a:lnTo>
                <a:lnTo>
                  <a:pt x="f4" y="f13"/>
                </a:lnTo>
                <a:lnTo>
                  <a:pt x="f6" y="f5"/>
                </a:lnTo>
                <a:lnTo>
                  <a:pt x="f5" y="f13"/>
                </a:lnTo>
                <a:lnTo>
                  <a:pt x="f17" y="f13"/>
                </a:lnTo>
                <a:lnTo>
                  <a:pt x="f17" y="f4"/>
                </a:lnTo>
                <a:close/>
              </a:path>
            </a:pathLst>
          </a:custGeom>
          <a:solidFill>
            <a:srgbClr val="99CC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0" u="none" strike="noStrike" kern="1200" cap="none" spc="0" baseline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как получатель социальных гарантий</a:t>
            </a:r>
          </a:p>
        </p:txBody>
      </p:sp>
      <p:sp>
        <p:nvSpPr>
          <p:cNvPr id="8" name="AutoShape 22">
            <a:extLst>
              <a:ext uri="{FF2B5EF4-FFF2-40B4-BE49-F238E27FC236}">
                <a16:creationId xmlns:a16="http://schemas.microsoft.com/office/drawing/2014/main" id="{697C6236-5563-461E-BF29-1E3780A4C0F4}"/>
              </a:ext>
            </a:extLst>
          </p:cNvPr>
          <p:cNvSpPr/>
          <p:nvPr/>
        </p:nvSpPr>
        <p:spPr>
          <a:xfrm rot="16200004">
            <a:off x="5500075" y="1272218"/>
            <a:ext cx="1091162" cy="2099883"/>
          </a:xfrm>
          <a:custGeom>
            <a:avLst>
              <a:gd name="f0" fmla="val 20773"/>
              <a:gd name="f1" fmla="val 26079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2147483647"/>
              <a:gd name="f11" fmla="val 3590"/>
              <a:gd name="f12" fmla="val 8970"/>
              <a:gd name="f13" fmla="val 12630"/>
              <a:gd name="f14" fmla="val 18010"/>
              <a:gd name="f15" fmla="val -2147483647"/>
              <a:gd name="f16" fmla="*/ f5 1 21600"/>
              <a:gd name="f17" fmla="*/ f6 1 21600"/>
              <a:gd name="f18" fmla="+- 0 0 f11"/>
              <a:gd name="f19" fmla="+- 3590 0 f7"/>
              <a:gd name="f20" fmla="+- 0 0 f3"/>
              <a:gd name="f21" fmla="+- 21600 0 f14"/>
              <a:gd name="f22" fmla="+- 18010 0 f8"/>
              <a:gd name="f23" fmla="+- f8 0 f7"/>
              <a:gd name="f24" fmla="pin -2147483647 f0 2147483647"/>
              <a:gd name="f25" fmla="pin -2147483647 f1 2147483647"/>
              <a:gd name="f26" fmla="val f24"/>
              <a:gd name="f27" fmla="val f25"/>
              <a:gd name="f28" fmla="abs f18"/>
              <a:gd name="f29" fmla="abs f19"/>
              <a:gd name="f30" fmla="?: f18 f20 f3"/>
              <a:gd name="f31" fmla="?: f18 f3 f20"/>
              <a:gd name="f32" fmla="?: f18 f4 f3"/>
              <a:gd name="f33" fmla="?: f18 f3 f4"/>
              <a:gd name="f34" fmla="abs f21"/>
              <a:gd name="f35" fmla="?: f19 f20 f3"/>
              <a:gd name="f36" fmla="?: f19 f3 f20"/>
              <a:gd name="f37" fmla="?: f21 0 f2"/>
              <a:gd name="f38" fmla="?: f21 f2 0"/>
              <a:gd name="f39" fmla="abs f22"/>
              <a:gd name="f40" fmla="?: f21 f20 f3"/>
              <a:gd name="f41" fmla="?: f21 f3 f20"/>
              <a:gd name="f42" fmla="?: f21 f4 f3"/>
              <a:gd name="f43" fmla="?: f21 f3 f4"/>
              <a:gd name="f44" fmla="?: f22 f20 f3"/>
              <a:gd name="f45" fmla="?: f22 f3 f20"/>
              <a:gd name="f46" fmla="?: f18 0 f2"/>
              <a:gd name="f47" fmla="?: f18 f2 0"/>
              <a:gd name="f48" fmla="*/ f23 1 21600"/>
              <a:gd name="f49" fmla="*/ f24 f16 1"/>
              <a:gd name="f50" fmla="*/ f25 f17 1"/>
              <a:gd name="f51" fmla="+- f26 0 10800"/>
              <a:gd name="f52" fmla="+- f27 0 10800"/>
              <a:gd name="f53" fmla="+- f27 0 21600"/>
              <a:gd name="f54" fmla="+- f26 0 21600"/>
              <a:gd name="f55" fmla="?: f18 f33 f32"/>
              <a:gd name="f56" fmla="?: f18 f32 f33"/>
              <a:gd name="f57" fmla="?: f19 f31 f30"/>
              <a:gd name="f58" fmla="?: f19 f38 f37"/>
              <a:gd name="f59" fmla="?: f19 f37 f38"/>
              <a:gd name="f60" fmla="?: f21 f35 f36"/>
              <a:gd name="f61" fmla="?: f21 f43 f42"/>
              <a:gd name="f62" fmla="?: f21 f42 f43"/>
              <a:gd name="f63" fmla="?: f22 f41 f40"/>
              <a:gd name="f64" fmla="?: f22 f47 f46"/>
              <a:gd name="f65" fmla="?: f22 f46 f47"/>
              <a:gd name="f66" fmla="?: f18 f44 f45"/>
              <a:gd name="f67" fmla="*/ 800 f48 1"/>
              <a:gd name="f68" fmla="*/ 20800 f48 1"/>
              <a:gd name="f69" fmla="abs f51"/>
              <a:gd name="f70" fmla="abs f52"/>
              <a:gd name="f71" fmla="?: f19 f56 f55"/>
              <a:gd name="f72" fmla="?: f21 f58 f59"/>
              <a:gd name="f73" fmla="?: f22 f62 f61"/>
              <a:gd name="f74" fmla="?: f18 f64 f65"/>
              <a:gd name="f75" fmla="*/ f67 1 f48"/>
              <a:gd name="f76" fmla="*/ f68 1 f48"/>
              <a:gd name="f77" fmla="+- f69 0 f70"/>
              <a:gd name="f78" fmla="+- f70 0 f69"/>
              <a:gd name="f79" fmla="*/ f75 f16 1"/>
              <a:gd name="f80" fmla="*/ f76 f16 1"/>
              <a:gd name="f81" fmla="*/ f76 f17 1"/>
              <a:gd name="f82" fmla="*/ f75 f17 1"/>
              <a:gd name="f83" fmla="?: f52 f9 f77"/>
              <a:gd name="f84" fmla="?: f52 f77 f9"/>
              <a:gd name="f85" fmla="?: f51 f9 f78"/>
              <a:gd name="f86" fmla="?: f51 f78 f9"/>
              <a:gd name="f87" fmla="?: f26 f9 f83"/>
              <a:gd name="f88" fmla="?: f26 f9 f84"/>
              <a:gd name="f89" fmla="?: f53 f85 f9"/>
              <a:gd name="f90" fmla="?: f53 f86 f9"/>
              <a:gd name="f91" fmla="?: f54 f84 f9"/>
              <a:gd name="f92" fmla="?: f54 f83 f9"/>
              <a:gd name="f93" fmla="?: f27 f9 f86"/>
              <a:gd name="f94" fmla="?: f27 f9 f85"/>
              <a:gd name="f95" fmla="?: f87 f26 0"/>
              <a:gd name="f96" fmla="?: f87 f27 6280"/>
              <a:gd name="f97" fmla="?: f88 f26 0"/>
              <a:gd name="f98" fmla="?: f88 f27 15320"/>
              <a:gd name="f99" fmla="?: f89 f26 6280"/>
              <a:gd name="f100" fmla="?: f89 f27 21600"/>
              <a:gd name="f101" fmla="?: f90 f26 15320"/>
              <a:gd name="f102" fmla="?: f90 f27 21600"/>
              <a:gd name="f103" fmla="?: f91 f26 21600"/>
              <a:gd name="f104" fmla="?: f91 f27 15320"/>
              <a:gd name="f105" fmla="?: f92 f26 21600"/>
              <a:gd name="f106" fmla="?: f92 f27 6280"/>
              <a:gd name="f107" fmla="?: f93 f26 15320"/>
              <a:gd name="f108" fmla="?: f93 f27 0"/>
              <a:gd name="f109" fmla="?: f94 f26 6280"/>
              <a:gd name="f110" fmla="?: f94 f27 0"/>
            </a:gdLst>
            <a:ahLst>
              <a:ahXY gdRefX="f0" minX="f15" maxX="f10" gdRefY="f1" minY="f15" maxY="f10">
                <a:pos x="f49" y="f5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9" t="f82" r="f80" b="f81"/>
            <a:pathLst>
              <a:path w="21600" h="21600">
                <a:moveTo>
                  <a:pt x="f11" y="f7"/>
                </a:moveTo>
                <a:arcTo wR="f28" hR="f29" stAng="f71" swAng="f57"/>
                <a:lnTo>
                  <a:pt x="f95" y="f96"/>
                </a:lnTo>
                <a:lnTo>
                  <a:pt x="f7" y="f12"/>
                </a:lnTo>
                <a:lnTo>
                  <a:pt x="f7" y="f13"/>
                </a:lnTo>
                <a:lnTo>
                  <a:pt x="f97" y="f98"/>
                </a:lnTo>
                <a:lnTo>
                  <a:pt x="f7" y="f14"/>
                </a:lnTo>
                <a:arcTo wR="f29" hR="f34" stAng="f72" swAng="f60"/>
                <a:lnTo>
                  <a:pt x="f99" y="f100"/>
                </a:lnTo>
                <a:lnTo>
                  <a:pt x="f12" y="f8"/>
                </a:lnTo>
                <a:lnTo>
                  <a:pt x="f13" y="f8"/>
                </a:lnTo>
                <a:lnTo>
                  <a:pt x="f101" y="f102"/>
                </a:lnTo>
                <a:lnTo>
                  <a:pt x="f14" y="f8"/>
                </a:lnTo>
                <a:arcTo wR="f34" hR="f39" stAng="f73" swAng="f63"/>
                <a:lnTo>
                  <a:pt x="f103" y="f104"/>
                </a:lnTo>
                <a:lnTo>
                  <a:pt x="f8" y="f13"/>
                </a:lnTo>
                <a:lnTo>
                  <a:pt x="f8" y="f12"/>
                </a:lnTo>
                <a:lnTo>
                  <a:pt x="f105" y="f106"/>
                </a:lnTo>
                <a:lnTo>
                  <a:pt x="f8" y="f11"/>
                </a:lnTo>
                <a:arcTo wR="f39" hR="f28" stAng="f74" swAng="f66"/>
                <a:lnTo>
                  <a:pt x="f107" y="f108"/>
                </a:lnTo>
                <a:lnTo>
                  <a:pt x="f13" y="f7"/>
                </a:lnTo>
                <a:lnTo>
                  <a:pt x="f12" y="f7"/>
                </a:lnTo>
                <a:lnTo>
                  <a:pt x="f109" y="f110"/>
                </a:lnTo>
                <a:close/>
              </a:path>
            </a:pathLst>
          </a:custGeom>
          <a:solidFill>
            <a:srgbClr val="99CC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eaVert" wrap="square" lIns="90004" tIns="46798" rIns="90004" bIns="46798" anchor="t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0099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Возможности влияния граждан на состав бюджета</a:t>
            </a:r>
          </a:p>
        </p:txBody>
      </p:sp>
      <p:sp>
        <p:nvSpPr>
          <p:cNvPr id="9" name="AutoShape 23">
            <a:extLst>
              <a:ext uri="{FF2B5EF4-FFF2-40B4-BE49-F238E27FC236}">
                <a16:creationId xmlns:a16="http://schemas.microsoft.com/office/drawing/2014/main" id="{FBAFD426-F60F-4FB0-8B4D-C358A24FD060}"/>
              </a:ext>
            </a:extLst>
          </p:cNvPr>
          <p:cNvSpPr/>
          <p:nvPr/>
        </p:nvSpPr>
        <p:spPr>
          <a:xfrm>
            <a:off x="5161275" y="3201917"/>
            <a:ext cx="3392643" cy="150660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Публичные слушания по проекту бюджета Батецкого сельского поселения на очередной финансовый год и плановый период</a:t>
            </a:r>
          </a:p>
        </p:txBody>
      </p:sp>
      <p:sp>
        <p:nvSpPr>
          <p:cNvPr id="10" name="AutoShape 24">
            <a:extLst>
              <a:ext uri="{FF2B5EF4-FFF2-40B4-BE49-F238E27FC236}">
                <a16:creationId xmlns:a16="http://schemas.microsoft.com/office/drawing/2014/main" id="{C9812B8E-3007-40A3-9885-13FAAD6BB2C3}"/>
              </a:ext>
            </a:extLst>
          </p:cNvPr>
          <p:cNvSpPr/>
          <p:nvPr/>
        </p:nvSpPr>
        <p:spPr>
          <a:xfrm>
            <a:off x="5161275" y="4969443"/>
            <a:ext cx="3392643" cy="173951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Публичные слушания по проекту решения об исполнении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бюджета Батецкого сельского поселения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за истекший финансовый год</a:t>
            </a:r>
          </a:p>
        </p:txBody>
      </p:sp>
      <p:pic>
        <p:nvPicPr>
          <p:cNvPr id="11" name="Picture 27" descr="0013-007-Podtverzhdenie-sootvetstvija-zanimaemoj-dolzhnosti">
            <a:extLst>
              <a:ext uri="{FF2B5EF4-FFF2-40B4-BE49-F238E27FC236}">
                <a16:creationId xmlns:a16="http://schemas.microsoft.com/office/drawing/2014/main" id="{B7B10F66-89E4-4BFC-BF5B-26CB6341CF4C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58482" y="5848557"/>
            <a:ext cx="949320" cy="81431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Picture 29" descr="600">
            <a:extLst>
              <a:ext uri="{FF2B5EF4-FFF2-40B4-BE49-F238E27FC236}">
                <a16:creationId xmlns:a16="http://schemas.microsoft.com/office/drawing/2014/main" id="{FF3AE502-ED79-4D24-B5BE-DDD13573DF98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3995644" y="4868997"/>
            <a:ext cx="647642" cy="60480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3" name="Text Box 8">
            <a:extLst>
              <a:ext uri="{FF2B5EF4-FFF2-40B4-BE49-F238E27FC236}">
                <a16:creationId xmlns:a16="http://schemas.microsoft.com/office/drawing/2014/main" id="{4030E9D8-11A0-4A60-9996-F8F5E31C0091}"/>
              </a:ext>
            </a:extLst>
          </p:cNvPr>
          <p:cNvSpPr/>
          <p:nvPr/>
        </p:nvSpPr>
        <p:spPr>
          <a:xfrm>
            <a:off x="2526121" y="188997"/>
            <a:ext cx="5611316" cy="69444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pic>
        <p:nvPicPr>
          <p:cNvPr id="14" name="Picture 12" descr="588px-%D0%9A%D0%BD%D0%B8%D0%B3%D0%B8">
            <a:extLst>
              <a:ext uri="{FF2B5EF4-FFF2-40B4-BE49-F238E27FC236}">
                <a16:creationId xmlns:a16="http://schemas.microsoft.com/office/drawing/2014/main" id="{E31CF37F-9768-4654-AD9C-54FDDCA8D9E1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0" y="151918"/>
            <a:ext cx="2268361" cy="145583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5" name="Прямоугольник: скругленные углы 13">
            <a:extLst>
              <a:ext uri="{FF2B5EF4-FFF2-40B4-BE49-F238E27FC236}">
                <a16:creationId xmlns:a16="http://schemas.microsoft.com/office/drawing/2014/main" id="{F0C32F87-A123-4B3E-AE7A-BDF8CFBF5820}"/>
              </a:ext>
            </a:extLst>
          </p:cNvPr>
          <p:cNvSpPr/>
          <p:nvPr/>
        </p:nvSpPr>
        <p:spPr>
          <a:xfrm>
            <a:off x="2449085" y="319683"/>
            <a:ext cx="6606355" cy="85355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Гражданин его участие в бюджетном процессе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4">
            <a:extLst>
              <a:ext uri="{FF2B5EF4-FFF2-40B4-BE49-F238E27FC236}">
                <a16:creationId xmlns:a16="http://schemas.microsoft.com/office/drawing/2014/main" id="{9E84AF16-7754-4259-B7A5-FEC4ED3532FD}"/>
              </a:ext>
            </a:extLst>
          </p:cNvPr>
          <p:cNvSpPr/>
          <p:nvPr/>
        </p:nvSpPr>
        <p:spPr>
          <a:xfrm rot="10800000" flipV="1">
            <a:off x="1209440" y="1699074"/>
            <a:ext cx="7125489" cy="8413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- Бюджетном послании Президента Российской Федерации</a:t>
            </a:r>
          </a:p>
        </p:txBody>
      </p: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75EB7B41-77B9-408A-858E-3FCFD60A3F01}"/>
              </a:ext>
            </a:extLst>
          </p:cNvPr>
          <p:cNvSpPr/>
          <p:nvPr/>
        </p:nvSpPr>
        <p:spPr>
          <a:xfrm>
            <a:off x="1158837" y="2894757"/>
            <a:ext cx="7205398" cy="84132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Прогнозе социально-экономического развития</a:t>
            </a:r>
          </a:p>
          <a:p>
            <a:pPr marL="342717" marR="0" lvl="0" indent="-342717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42717" algn="l"/>
                <a:tab pos="1257117" algn="l"/>
                <a:tab pos="2171517" algn="l"/>
                <a:tab pos="3085917" algn="l"/>
                <a:tab pos="4000317" algn="l"/>
                <a:tab pos="4914717" algn="l"/>
                <a:tab pos="5829117" algn="l"/>
                <a:tab pos="6743517" algn="l"/>
                <a:tab pos="7657917" algn="l"/>
                <a:tab pos="8572317" algn="l"/>
                <a:tab pos="9486717" algn="l"/>
                <a:tab pos="10401117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   Батецкого сельского поселения</a:t>
            </a:r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D558A0F2-B7CD-4E93-BEDB-D94CB805E45C}"/>
              </a:ext>
            </a:extLst>
          </p:cNvPr>
          <p:cNvSpPr/>
          <p:nvPr/>
        </p:nvSpPr>
        <p:spPr>
          <a:xfrm>
            <a:off x="1150918" y="3960833"/>
            <a:ext cx="7202518" cy="84132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Основных направлениях бюджетной и налоговой политики</a:t>
            </a:r>
          </a:p>
        </p:txBody>
      </p: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C872193D-5A8E-44E4-A09E-1DFA006A1D91}"/>
              </a:ext>
            </a:extLst>
          </p:cNvPr>
          <p:cNvSpPr/>
          <p:nvPr/>
        </p:nvSpPr>
        <p:spPr>
          <a:xfrm rot="10800000" flipV="1">
            <a:off x="1158837" y="4977059"/>
            <a:ext cx="7202518" cy="93217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Муниципальных программах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BBFF3CE-A353-4D7F-BE84-BE334BA7B4C7}"/>
              </a:ext>
            </a:extLst>
          </p:cNvPr>
          <p:cNvSpPr/>
          <p:nvPr/>
        </p:nvSpPr>
        <p:spPr>
          <a:xfrm rot="10800000" flipV="1">
            <a:off x="1047598" y="79023"/>
            <a:ext cx="7394761" cy="161585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6483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1" i="0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Проект бюджета Батецкого сельского поселения составляется и утверждается на трехлетний период и основывается на: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Крупная сетка">
            <a:extLst>
              <a:ext uri="{FF2B5EF4-FFF2-40B4-BE49-F238E27FC236}">
                <a16:creationId xmlns:a16="http://schemas.microsoft.com/office/drawing/2014/main" id="{B8A2DE00-111A-4E18-839C-C5B95EEBA4B0}"/>
              </a:ext>
            </a:extLst>
          </p:cNvPr>
          <p:cNvSpPr/>
          <p:nvPr/>
        </p:nvSpPr>
        <p:spPr>
          <a:xfrm>
            <a:off x="179277" y="3860642"/>
            <a:ext cx="4178515" cy="230508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blipFill>
            <a:blip r:embed="rId3">
              <a:alphaModFix/>
            </a:blip>
            <a:stretch>
              <a:fillRect/>
            </a:stretch>
          </a:blipFill>
          <a:ln w="28437" cap="sq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pic>
        <p:nvPicPr>
          <p:cNvPr id="3" name="Рисунок 15">
            <a:extLst>
              <a:ext uri="{FF2B5EF4-FFF2-40B4-BE49-F238E27FC236}">
                <a16:creationId xmlns:a16="http://schemas.microsoft.com/office/drawing/2014/main" id="{DC2A0F61-2D9A-43C5-BB0C-C66584A30039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836727" y="1090440"/>
            <a:ext cx="2284555" cy="235439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Рисунок 14">
            <a:extLst>
              <a:ext uri="{FF2B5EF4-FFF2-40B4-BE49-F238E27FC236}">
                <a16:creationId xmlns:a16="http://schemas.microsoft.com/office/drawing/2014/main" id="{208D97F0-A6B2-49ED-A9AC-B47E39FC3983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456160" y="1017718"/>
            <a:ext cx="1974957" cy="242711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7508EFAE-B600-48CF-B3D3-592CE564EE0A}"/>
              </a:ext>
            </a:extLst>
          </p:cNvPr>
          <p:cNvSpPr/>
          <p:nvPr/>
        </p:nvSpPr>
        <p:spPr>
          <a:xfrm>
            <a:off x="5924516" y="3367076"/>
            <a:ext cx="941402" cy="27647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6666CC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ДОХОДЫ</a:t>
            </a:r>
          </a:p>
        </p:txBody>
      </p:sp>
      <p:pic>
        <p:nvPicPr>
          <p:cNvPr id="6" name="Рисунок 15">
            <a:extLst>
              <a:ext uri="{FF2B5EF4-FFF2-40B4-BE49-F238E27FC236}">
                <a16:creationId xmlns:a16="http://schemas.microsoft.com/office/drawing/2014/main" id="{B19EB75A-F96C-45C2-9E9C-54E2AA6AD6D0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7321683" y="2023914"/>
            <a:ext cx="1279437" cy="142092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Text Box 9">
            <a:extLst>
              <a:ext uri="{FF2B5EF4-FFF2-40B4-BE49-F238E27FC236}">
                <a16:creationId xmlns:a16="http://schemas.microsoft.com/office/drawing/2014/main" id="{396670A7-87B7-4879-8A4C-1FEFBB8C4AD7}"/>
              </a:ext>
            </a:extLst>
          </p:cNvPr>
          <p:cNvSpPr/>
          <p:nvPr/>
        </p:nvSpPr>
        <p:spPr>
          <a:xfrm>
            <a:off x="7570418" y="3357722"/>
            <a:ext cx="941403" cy="27647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CC66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РАСХОДЫ</a:t>
            </a:r>
          </a:p>
        </p:txBody>
      </p:sp>
      <p:pic>
        <p:nvPicPr>
          <p:cNvPr id="8" name="Рисунок 14">
            <a:extLst>
              <a:ext uri="{FF2B5EF4-FFF2-40B4-BE49-F238E27FC236}">
                <a16:creationId xmlns:a16="http://schemas.microsoft.com/office/drawing/2014/main" id="{05E45C5B-0019-4DFE-9B56-2AC2F8B53546}"/>
              </a:ext>
            </a:extLst>
          </p:cNvPr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632178" y="1951201"/>
            <a:ext cx="1343378" cy="149363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Text Box 11">
            <a:extLst>
              <a:ext uri="{FF2B5EF4-FFF2-40B4-BE49-F238E27FC236}">
                <a16:creationId xmlns:a16="http://schemas.microsoft.com/office/drawing/2014/main" id="{7A97B6F4-9047-469E-B8FA-36E162772DD8}"/>
              </a:ext>
            </a:extLst>
          </p:cNvPr>
          <p:cNvSpPr/>
          <p:nvPr/>
        </p:nvSpPr>
        <p:spPr>
          <a:xfrm>
            <a:off x="666724" y="3357722"/>
            <a:ext cx="961922" cy="27647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6666CC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ДОХОДЫ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97D5B30A-8418-4004-9810-69E9BCE2F653}"/>
              </a:ext>
            </a:extLst>
          </p:cNvPr>
          <p:cNvSpPr/>
          <p:nvPr/>
        </p:nvSpPr>
        <p:spPr>
          <a:xfrm>
            <a:off x="2431321" y="3346557"/>
            <a:ext cx="1424995" cy="27647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CC66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РАСХОДЫ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8E23546E-D84F-47E8-9B44-B6F1EFDE81C1}"/>
              </a:ext>
            </a:extLst>
          </p:cNvPr>
          <p:cNvSpPr/>
          <p:nvPr/>
        </p:nvSpPr>
        <p:spPr>
          <a:xfrm>
            <a:off x="632178" y="333362"/>
            <a:ext cx="8010337" cy="48996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6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600" b="1" i="1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Arial" pitchFamily="2"/>
                <a:cs typeface="Arial" pitchFamily="2"/>
              </a:rPr>
              <a:t>ДОХОДЫ – </a:t>
            </a:r>
            <a:r>
              <a:rPr lang="ru-RU" sz="2600" b="1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Arial" pitchFamily="2"/>
                <a:cs typeface="Arial" pitchFamily="2"/>
              </a:rPr>
              <a:t>РАСХОДЫ</a:t>
            </a:r>
            <a:r>
              <a:rPr lang="ru-RU" sz="2600" b="1" i="1" u="none" strike="noStrike" kern="1200" cap="none" spc="0" baseline="0" dirty="0">
                <a:solidFill>
                  <a:srgbClr val="002060"/>
                </a:solidFill>
                <a:uFillTx/>
                <a:latin typeface="Arial" pitchFamily="18"/>
                <a:ea typeface="Arial" pitchFamily="2"/>
                <a:cs typeface="Arial" pitchFamily="2"/>
              </a:rPr>
              <a:t> = ДЕФИЦИТ (ПРОФИЦИТ)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F995C137-B923-4020-A719-4DFD96D7C947}"/>
              </a:ext>
            </a:extLst>
          </p:cNvPr>
          <p:cNvSpPr/>
          <p:nvPr/>
        </p:nvSpPr>
        <p:spPr>
          <a:xfrm>
            <a:off x="179277" y="3860642"/>
            <a:ext cx="4032357" cy="251171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sng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ДЕФИЦИТ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(расходы больше доходов)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При превышении расходов над доходами  принимается решение об источниках покрытия дефицита (например, использовать имеющиеся накопления, остатки, взять в долг).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Arial" pitchFamily="2"/>
              <a:cs typeface="Arial" pitchFamily="2"/>
            </a:endParaRPr>
          </a:p>
        </p:txBody>
      </p:sp>
      <p:sp>
        <p:nvSpPr>
          <p:cNvPr id="13" name="AutoShape 15" descr="Крупная сетка">
            <a:extLst>
              <a:ext uri="{FF2B5EF4-FFF2-40B4-BE49-F238E27FC236}">
                <a16:creationId xmlns:a16="http://schemas.microsoft.com/office/drawing/2014/main" id="{F648EC25-1991-4D53-A77C-D09E44B6CC5D}"/>
              </a:ext>
            </a:extLst>
          </p:cNvPr>
          <p:cNvSpPr/>
          <p:nvPr/>
        </p:nvSpPr>
        <p:spPr>
          <a:xfrm>
            <a:off x="4643277" y="3789355"/>
            <a:ext cx="4278596" cy="235439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blipFill>
            <a:blip r:embed="rId3">
              <a:alphaModFix/>
            </a:blip>
            <a:stretch>
              <a:fillRect/>
            </a:stretch>
          </a:blipFill>
          <a:ln w="28437" cap="sq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14C70A6F-D106-4D04-8972-5174A377E8B5}"/>
              </a:ext>
            </a:extLst>
          </p:cNvPr>
          <p:cNvSpPr/>
          <p:nvPr/>
        </p:nvSpPr>
        <p:spPr>
          <a:xfrm>
            <a:off x="4787999" y="3860642"/>
            <a:ext cx="4062240" cy="209483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sng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ПРОФИЦИТ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(доходы больше расходов)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125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При превышении доходов над расходами принимается решение, как их использовать (например, накапливать резервы, остатки, погашать долг).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12">
            <a:extLst>
              <a:ext uri="{FF2B5EF4-FFF2-40B4-BE49-F238E27FC236}">
                <a16:creationId xmlns:a16="http://schemas.microsoft.com/office/drawing/2014/main" id="{3030F38F-D865-4A95-8A60-67BB86A9E258}"/>
              </a:ext>
            </a:extLst>
          </p:cNvPr>
          <p:cNvSpPr/>
          <p:nvPr/>
        </p:nvSpPr>
        <p:spPr>
          <a:xfrm>
            <a:off x="2698915" y="1179356"/>
            <a:ext cx="3960723" cy="88128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Доходы бюджета</a:t>
            </a:r>
          </a:p>
        </p:txBody>
      </p:sp>
      <p:sp>
        <p:nvSpPr>
          <p:cNvPr id="15" name="Заголовок 2">
            <a:extLst>
              <a:ext uri="{FF2B5EF4-FFF2-40B4-BE49-F238E27FC236}">
                <a16:creationId xmlns:a16="http://schemas.microsoft.com/office/drawing/2014/main" id="{605A09FC-B51D-4088-A8E1-A67CB07C31D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76801" y="260283"/>
            <a:ext cx="7979108" cy="881280"/>
          </a:xfrm>
        </p:spPr>
        <p:txBody>
          <a:bodyPr anchorCtr="1">
            <a:noAutofit/>
          </a:bodyPr>
          <a:lstStyle/>
          <a:p>
            <a:pPr lvl="0"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itchFamily="18"/>
              </a:rPr>
              <a:t>Структура доходов бюджета </a:t>
            </a:r>
            <a:br>
              <a:rPr lang="ru-RU" sz="2400" b="1" dirty="0">
                <a:solidFill>
                  <a:srgbClr val="002060"/>
                </a:solidFill>
                <a:latin typeface="Arial" pitchFamily="18"/>
              </a:rPr>
            </a:br>
            <a:r>
              <a:rPr lang="ru-RU" sz="2400" b="1" dirty="0">
                <a:solidFill>
                  <a:srgbClr val="002060"/>
                </a:solidFill>
                <a:latin typeface="Arial" pitchFamily="18"/>
              </a:rPr>
              <a:t>Батецкого сельского поселения</a:t>
            </a:r>
          </a:p>
        </p:txBody>
      </p:sp>
      <p:sp>
        <p:nvSpPr>
          <p:cNvPr id="17" name="AutoShape 13">
            <a:extLst>
              <a:ext uri="{FF2B5EF4-FFF2-40B4-BE49-F238E27FC236}">
                <a16:creationId xmlns:a16="http://schemas.microsoft.com/office/drawing/2014/main" id="{5A571636-52EA-49B3-A622-56E0DC209BB6}"/>
              </a:ext>
            </a:extLst>
          </p:cNvPr>
          <p:cNvSpPr/>
          <p:nvPr/>
        </p:nvSpPr>
        <p:spPr>
          <a:xfrm>
            <a:off x="395276" y="2349358"/>
            <a:ext cx="2665439" cy="50327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Налоговые доходы</a:t>
            </a:r>
          </a:p>
        </p:txBody>
      </p:sp>
      <p:sp>
        <p:nvSpPr>
          <p:cNvPr id="18" name="AutoShape 14">
            <a:extLst>
              <a:ext uri="{FF2B5EF4-FFF2-40B4-BE49-F238E27FC236}">
                <a16:creationId xmlns:a16="http://schemas.microsoft.com/office/drawing/2014/main" id="{09199767-4789-4829-BA6C-26AFD60B27FE}"/>
              </a:ext>
            </a:extLst>
          </p:cNvPr>
          <p:cNvSpPr/>
          <p:nvPr/>
        </p:nvSpPr>
        <p:spPr>
          <a:xfrm>
            <a:off x="3203636" y="2349358"/>
            <a:ext cx="2665439" cy="50327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Неналоговые доходы</a:t>
            </a:r>
          </a:p>
        </p:txBody>
      </p:sp>
      <p:sp>
        <p:nvSpPr>
          <p:cNvPr id="19" name="AutoShape 15">
            <a:extLst>
              <a:ext uri="{FF2B5EF4-FFF2-40B4-BE49-F238E27FC236}">
                <a16:creationId xmlns:a16="http://schemas.microsoft.com/office/drawing/2014/main" id="{B5048F51-F5CC-4E84-944A-B68BC35BAFB2}"/>
              </a:ext>
            </a:extLst>
          </p:cNvPr>
          <p:cNvSpPr/>
          <p:nvPr/>
        </p:nvSpPr>
        <p:spPr>
          <a:xfrm>
            <a:off x="6011997" y="2349358"/>
            <a:ext cx="2665439" cy="50327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Безвозмездные поступления</a:t>
            </a:r>
          </a:p>
        </p:txBody>
      </p:sp>
      <p:sp>
        <p:nvSpPr>
          <p:cNvPr id="20" name="AutoShape 16">
            <a:extLst>
              <a:ext uri="{FF2B5EF4-FFF2-40B4-BE49-F238E27FC236}">
                <a16:creationId xmlns:a16="http://schemas.microsoft.com/office/drawing/2014/main" id="{6087D387-71B0-46DF-A11F-674481595C1D}"/>
              </a:ext>
            </a:extLst>
          </p:cNvPr>
          <p:cNvSpPr/>
          <p:nvPr/>
        </p:nvSpPr>
        <p:spPr>
          <a:xfrm>
            <a:off x="395276" y="2996634"/>
            <a:ext cx="2664003" cy="345673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rgbClr val="FFCC99"/>
          </a:solidFill>
          <a:ln w="9363" cap="sq">
            <a:solidFill>
              <a:srgbClr val="C0C0C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Доходы от предусмотренных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законодательством РФ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о налогах и сборах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федеральных налогов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и сборов,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в том числе от налогов,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предусмотренных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специальными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налоговыми режимами,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региональных и местных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налогов,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а также пеней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и штрафов по ним</a:t>
            </a: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Arial" pitchFamily="2"/>
                <a:cs typeface="Arial" pitchFamily="2"/>
              </a:rPr>
              <a:t>.</a:t>
            </a:r>
          </a:p>
        </p:txBody>
      </p:sp>
      <p:sp>
        <p:nvSpPr>
          <p:cNvPr id="21" name="AutoShape 17">
            <a:extLst>
              <a:ext uri="{FF2B5EF4-FFF2-40B4-BE49-F238E27FC236}">
                <a16:creationId xmlns:a16="http://schemas.microsoft.com/office/drawing/2014/main" id="{3C479C5D-5CFC-47C5-A439-4B351B222EF9}"/>
              </a:ext>
            </a:extLst>
          </p:cNvPr>
          <p:cNvSpPr/>
          <p:nvPr/>
        </p:nvSpPr>
        <p:spPr>
          <a:xfrm>
            <a:off x="3202200" y="3004566"/>
            <a:ext cx="2663637" cy="345673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rgbClr val="FFCC99"/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Поступления от уплаты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других платежей и сборов,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установленных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Законодательством РФ,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а также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штрафов за нарушение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законодательства,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например: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-доходы от использования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муниципального имущества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и земли;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штрафные санкции;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другие.</a:t>
            </a:r>
          </a:p>
        </p:txBody>
      </p:sp>
      <p:sp>
        <p:nvSpPr>
          <p:cNvPr id="23" name="Line 22">
            <a:extLst>
              <a:ext uri="{FF2B5EF4-FFF2-40B4-BE49-F238E27FC236}">
                <a16:creationId xmlns:a16="http://schemas.microsoft.com/office/drawing/2014/main" id="{2A97A238-6801-40AF-9351-2FE3E0B5796E}"/>
              </a:ext>
            </a:extLst>
          </p:cNvPr>
          <p:cNvSpPr/>
          <p:nvPr/>
        </p:nvSpPr>
        <p:spPr>
          <a:xfrm flipH="1">
            <a:off x="1688037" y="2205002"/>
            <a:ext cx="5761076" cy="35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4" name="Line 23">
            <a:extLst>
              <a:ext uri="{FF2B5EF4-FFF2-40B4-BE49-F238E27FC236}">
                <a16:creationId xmlns:a16="http://schemas.microsoft.com/office/drawing/2014/main" id="{8ACD67E0-43B9-4E5C-88C4-15EB37D699C5}"/>
              </a:ext>
            </a:extLst>
          </p:cNvPr>
          <p:cNvSpPr/>
          <p:nvPr/>
        </p:nvSpPr>
        <p:spPr>
          <a:xfrm>
            <a:off x="1690561" y="2205002"/>
            <a:ext cx="356" cy="14435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5" name="Line 25">
            <a:extLst>
              <a:ext uri="{FF2B5EF4-FFF2-40B4-BE49-F238E27FC236}">
                <a16:creationId xmlns:a16="http://schemas.microsoft.com/office/drawing/2014/main" id="{4753F04B-EE16-48C0-BC04-1B8E16CE470F}"/>
              </a:ext>
            </a:extLst>
          </p:cNvPr>
          <p:cNvSpPr/>
          <p:nvPr/>
        </p:nvSpPr>
        <p:spPr>
          <a:xfrm>
            <a:off x="7451637" y="2205002"/>
            <a:ext cx="356" cy="14435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6" name="Line 26">
            <a:extLst>
              <a:ext uri="{FF2B5EF4-FFF2-40B4-BE49-F238E27FC236}">
                <a16:creationId xmlns:a16="http://schemas.microsoft.com/office/drawing/2014/main" id="{33F018EA-69CA-4851-B485-A4D5D7FD1191}"/>
              </a:ext>
            </a:extLst>
          </p:cNvPr>
          <p:cNvSpPr/>
          <p:nvPr/>
        </p:nvSpPr>
        <p:spPr>
          <a:xfrm>
            <a:off x="4570564" y="2205002"/>
            <a:ext cx="356" cy="14435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 cap="sq">
            <a:solidFill>
              <a:srgbClr val="000000"/>
            </a:solidFill>
            <a:prstDash val="solid"/>
            <a:miter/>
          </a:ln>
        </p:spPr>
        <p:txBody>
          <a:bodyPr vert="horz" wrap="square" lIns="90004" tIns="46798" rIns="90004" bIns="46798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7" name="AutoShape 17">
            <a:extLst>
              <a:ext uri="{FF2B5EF4-FFF2-40B4-BE49-F238E27FC236}">
                <a16:creationId xmlns:a16="http://schemas.microsoft.com/office/drawing/2014/main" id="{F247C7BE-9D5B-4126-84E0-6DC3CD299718}"/>
              </a:ext>
            </a:extLst>
          </p:cNvPr>
          <p:cNvSpPr/>
          <p:nvPr/>
        </p:nvSpPr>
        <p:spPr>
          <a:xfrm>
            <a:off x="6011997" y="3004566"/>
            <a:ext cx="2663638" cy="344880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0"/>
              <a:gd name="f7" fmla="val 21600"/>
              <a:gd name="f8" fmla="+- 0 0 0"/>
              <a:gd name="f9" fmla="*/ f4 1 21600"/>
              <a:gd name="f10" fmla="*/ f5 1 21600"/>
              <a:gd name="f11" fmla="+- f6 2540 0"/>
              <a:gd name="f12" fmla="+- f7 0 2540"/>
              <a:gd name="f13" fmla="+- f6 800 0"/>
              <a:gd name="f14" fmla="+- f7 0 800"/>
              <a:gd name="f15" fmla="+- 0 0 f1"/>
              <a:gd name="f16" fmla="+- f7 0 f6"/>
              <a:gd name="f17" fmla="*/ f8 f0 1"/>
              <a:gd name="f18" fmla="+- f11 0 f6"/>
              <a:gd name="f19" fmla="+- 0 0 f11"/>
              <a:gd name="f20" fmla="+- 21600 0 f12"/>
              <a:gd name="f21" fmla="+- f12 0 f7"/>
              <a:gd name="f22" fmla="*/ f16 1 21600"/>
              <a:gd name="f23" fmla="*/ f13 f9 1"/>
              <a:gd name="f24" fmla="*/ f14 f9 1"/>
              <a:gd name="f25" fmla="*/ f14 f10 1"/>
              <a:gd name="f26" fmla="*/ f13 f10 1"/>
              <a:gd name="f27" fmla="*/ f17 1 f3"/>
              <a:gd name="f28" fmla="abs f18"/>
              <a:gd name="f29" fmla="abs f19"/>
              <a:gd name="f30" fmla="?: f18 f15 f1"/>
              <a:gd name="f31" fmla="?: f18 f1 f15"/>
              <a:gd name="f32" fmla="?: f19 0 f0"/>
              <a:gd name="f33" fmla="?: f19 f0 0"/>
              <a:gd name="f34" fmla="abs f20"/>
              <a:gd name="f35" fmla="?: f20 f15 f1"/>
              <a:gd name="f36" fmla="?: f20 f1 f15"/>
              <a:gd name="f37" fmla="?: f20 f2 f1"/>
              <a:gd name="f38" fmla="?: f20 f1 f2"/>
              <a:gd name="f39" fmla="abs f21"/>
              <a:gd name="f40" fmla="?: f21 f15 f1"/>
              <a:gd name="f41" fmla="?: f21 f1 f15"/>
              <a:gd name="f42" fmla="?: f20 0 f0"/>
              <a:gd name="f43" fmla="?: f20 f0 0"/>
              <a:gd name="f44" fmla="?: f19 f15 f1"/>
              <a:gd name="f45" fmla="?: f19 f1 f15"/>
              <a:gd name="f46" fmla="?: f19 f2 f1"/>
              <a:gd name="f47" fmla="?: f19 f1 f2"/>
              <a:gd name="f48" fmla="*/ 10800 f22 1"/>
              <a:gd name="f49" fmla="*/ 0 f22 1"/>
              <a:gd name="f50" fmla="*/ 21600 f22 1"/>
              <a:gd name="f51" fmla="+- f27 0 f1"/>
              <a:gd name="f52" fmla="?: f18 f33 f32"/>
              <a:gd name="f53" fmla="?: f18 f32 f33"/>
              <a:gd name="f54" fmla="?: f19 f30 f31"/>
              <a:gd name="f55" fmla="?: f20 f38 f37"/>
              <a:gd name="f56" fmla="?: f20 f37 f38"/>
              <a:gd name="f57" fmla="?: f18 f36 f35"/>
              <a:gd name="f58" fmla="?: f21 f43 f42"/>
              <a:gd name="f59" fmla="?: f21 f42 f43"/>
              <a:gd name="f60" fmla="?: f20 f40 f41"/>
              <a:gd name="f61" fmla="?: f19 f47 f46"/>
              <a:gd name="f62" fmla="?: f19 f46 f47"/>
              <a:gd name="f63" fmla="?: f21 f45 f44"/>
              <a:gd name="f64" fmla="*/ f48 1 f22"/>
              <a:gd name="f65" fmla="*/ f49 1 f22"/>
              <a:gd name="f66" fmla="*/ f50 1 f22"/>
              <a:gd name="f67" fmla="?: f19 f52 f53"/>
              <a:gd name="f68" fmla="?: f18 f56 f55"/>
              <a:gd name="f69" fmla="?: f20 f58 f59"/>
              <a:gd name="f70" fmla="?: f21 f62 f61"/>
              <a:gd name="f71" fmla="*/ f64 f9 1"/>
              <a:gd name="f72" fmla="*/ f65 f10 1"/>
              <a:gd name="f73" fmla="*/ f65 f9 1"/>
              <a:gd name="f74" fmla="*/ f64 f10 1"/>
              <a:gd name="f75" fmla="*/ f66 f10 1"/>
              <a:gd name="f76" fmla="*/ f66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1">
                <a:pos x="f71" y="f72"/>
              </a:cxn>
              <a:cxn ang="f51">
                <a:pos x="f73" y="f74"/>
              </a:cxn>
              <a:cxn ang="f51">
                <a:pos x="f71" y="f75"/>
              </a:cxn>
              <a:cxn ang="f51">
                <a:pos x="f76" y="f74"/>
              </a:cxn>
            </a:cxnLst>
            <a:rect l="f23" t="f26" r="f24" b="f25"/>
            <a:pathLst>
              <a:path w="21600" h="21600">
                <a:moveTo>
                  <a:pt x="f6" y="f11"/>
                </a:moveTo>
                <a:arcTo wR="f28" hR="f29" stAng="f67" swAng="f54"/>
                <a:lnTo>
                  <a:pt x="f12" y="f6"/>
                </a:lnTo>
                <a:arcTo wR="f34" hR="f28" stAng="f68" swAng="f57"/>
                <a:lnTo>
                  <a:pt x="f7" y="f12"/>
                </a:lnTo>
                <a:arcTo wR="f39" hR="f34" stAng="f69" swAng="f60"/>
                <a:lnTo>
                  <a:pt x="f11" y="f7"/>
                </a:lnTo>
                <a:arcTo wR="f29" hR="f39" stAng="f70" swAng="f63"/>
                <a:close/>
              </a:path>
            </a:pathLst>
          </a:custGeom>
          <a:solidFill>
            <a:srgbClr val="FFCC99"/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Дотации,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субсидии,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субвенции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других бюджетов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бюджетной системы РФ;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иные межбюджетные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трансферты;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- безвозмездные поступления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от физических и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юридических лиц,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в том числе добровольные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Arial" pitchFamily="2"/>
                <a:cs typeface="Arial" pitchFamily="2"/>
              </a:rPr>
              <a:t> пожертвования.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Заглавие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1333</Words>
  <Application>Microsoft Office PowerPoint</Application>
  <PresentationFormat>Экран (4:3)</PresentationFormat>
  <Paragraphs>325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Times New Roman</vt:lpstr>
      <vt:lpstr>Wingdings 3</vt:lpstr>
      <vt:lpstr>Заглавие1</vt:lpstr>
      <vt:lpstr>Тема Office</vt:lpstr>
      <vt:lpstr>Тема Office</vt:lpstr>
      <vt:lpstr>Сектор</vt:lpstr>
      <vt:lpstr>Презентация PowerPoint</vt:lpstr>
      <vt:lpstr>Уважаемые жители и гости Батецкого сельского поселения!</vt:lpstr>
      <vt:lpstr>Публичные слушания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бюджета  Батецкого сельского поселения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нм</dc:creator>
  <cp:lastModifiedBy>1</cp:lastModifiedBy>
  <cp:revision>286</cp:revision>
  <cp:lastPrinted>2017-11-20T16:14:34Z</cp:lastPrinted>
  <dcterms:created xsi:type="dcterms:W3CDTF">2014-10-22T09:06:28Z</dcterms:created>
  <dcterms:modified xsi:type="dcterms:W3CDTF">2023-12-21T09:51:03Z</dcterms:modified>
</cp:coreProperties>
</file>